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2"/>
  </p:notesMasterIdLst>
  <p:sldIdLst>
    <p:sldId id="293" r:id="rId2"/>
    <p:sldId id="303" r:id="rId3"/>
    <p:sldId id="301" r:id="rId4"/>
    <p:sldId id="302" r:id="rId5"/>
    <p:sldId id="317" r:id="rId6"/>
    <p:sldId id="318" r:id="rId7"/>
    <p:sldId id="319" r:id="rId8"/>
    <p:sldId id="321" r:id="rId9"/>
    <p:sldId id="320"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5" r:id="rId23"/>
    <p:sldId id="334" r:id="rId24"/>
    <p:sldId id="336" r:id="rId25"/>
    <p:sldId id="337" r:id="rId26"/>
    <p:sldId id="353" r:id="rId27"/>
    <p:sldId id="388" r:id="rId28"/>
    <p:sldId id="389" r:id="rId29"/>
    <p:sldId id="391" r:id="rId30"/>
    <p:sldId id="398" r:id="rId31"/>
    <p:sldId id="399" r:id="rId32"/>
    <p:sldId id="392" r:id="rId33"/>
    <p:sldId id="390" r:id="rId34"/>
    <p:sldId id="393" r:id="rId35"/>
    <p:sldId id="394" r:id="rId36"/>
    <p:sldId id="395" r:id="rId37"/>
    <p:sldId id="396" r:id="rId38"/>
    <p:sldId id="397" r:id="rId39"/>
    <p:sldId id="315" r:id="rId40"/>
    <p:sldId id="338" r:id="rId41"/>
    <p:sldId id="339" r:id="rId42"/>
    <p:sldId id="340" r:id="rId43"/>
    <p:sldId id="341" r:id="rId44"/>
    <p:sldId id="342" r:id="rId45"/>
    <p:sldId id="348" r:id="rId46"/>
    <p:sldId id="349" r:id="rId47"/>
    <p:sldId id="347" r:id="rId48"/>
    <p:sldId id="345" r:id="rId49"/>
    <p:sldId id="343" r:id="rId50"/>
    <p:sldId id="346" r:id="rId51"/>
    <p:sldId id="351" r:id="rId52"/>
    <p:sldId id="354" r:id="rId53"/>
    <p:sldId id="357" r:id="rId54"/>
    <p:sldId id="358" r:id="rId55"/>
    <p:sldId id="359" r:id="rId56"/>
    <p:sldId id="355" r:id="rId57"/>
    <p:sldId id="362" r:id="rId58"/>
    <p:sldId id="363" r:id="rId59"/>
    <p:sldId id="364" r:id="rId60"/>
    <p:sldId id="365" r:id="rId61"/>
    <p:sldId id="366" r:id="rId62"/>
    <p:sldId id="367" r:id="rId63"/>
    <p:sldId id="368" r:id="rId64"/>
    <p:sldId id="369" r:id="rId65"/>
    <p:sldId id="370" r:id="rId66"/>
    <p:sldId id="371" r:id="rId67"/>
    <p:sldId id="356" r:id="rId68"/>
    <p:sldId id="372" r:id="rId69"/>
    <p:sldId id="373" r:id="rId70"/>
    <p:sldId id="374" r:id="rId71"/>
    <p:sldId id="360" r:id="rId72"/>
    <p:sldId id="376" r:id="rId73"/>
    <p:sldId id="375" r:id="rId74"/>
    <p:sldId id="377" r:id="rId75"/>
    <p:sldId id="378" r:id="rId76"/>
    <p:sldId id="379" r:id="rId77"/>
    <p:sldId id="380" r:id="rId78"/>
    <p:sldId id="361" r:id="rId79"/>
    <p:sldId id="381" r:id="rId80"/>
    <p:sldId id="382" r:id="rId81"/>
    <p:sldId id="383" r:id="rId82"/>
    <p:sldId id="384" r:id="rId83"/>
    <p:sldId id="385" r:id="rId84"/>
    <p:sldId id="386" r:id="rId85"/>
    <p:sldId id="387" r:id="rId86"/>
    <p:sldId id="304" r:id="rId87"/>
    <p:sldId id="305" r:id="rId88"/>
    <p:sldId id="306" r:id="rId89"/>
    <p:sldId id="307" r:id="rId90"/>
    <p:sldId id="308" r:id="rId91"/>
    <p:sldId id="309" r:id="rId92"/>
    <p:sldId id="311" r:id="rId93"/>
    <p:sldId id="312" r:id="rId94"/>
    <p:sldId id="313" r:id="rId95"/>
    <p:sldId id="310" r:id="rId96"/>
    <p:sldId id="314" r:id="rId97"/>
    <p:sldId id="352" r:id="rId98"/>
    <p:sldId id="402" r:id="rId99"/>
    <p:sldId id="401" r:id="rId100"/>
    <p:sldId id="400" r:id="rId101"/>
  </p:sldIdLst>
  <p:sldSz cx="12192000" cy="6858000"/>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 id="{A4556F96-18A1-453F-BB39-8112D1BF2197}">
          <p14:sldIdLst>
            <p14:sldId id="293"/>
          </p14:sldIdLst>
        </p14:section>
        <p14:section name="概要" id="{156EF86E-C81E-4026-905D-06C13E07F02E}">
          <p14:sldIdLst>
            <p14:sldId id="303"/>
            <p14:sldId id="301"/>
            <p14:sldId id="302"/>
          </p14:sldIdLst>
        </p14:section>
        <p14:section name="利用申請方法" id="{8BDA050F-A924-4759-BF4B-224458B8358C}">
          <p14:sldIdLst>
            <p14:sldId id="317"/>
            <p14:sldId id="318"/>
            <p14:sldId id="319"/>
            <p14:sldId id="321"/>
            <p14:sldId id="320"/>
            <p14:sldId id="322"/>
            <p14:sldId id="323"/>
            <p14:sldId id="324"/>
            <p14:sldId id="325"/>
            <p14:sldId id="326"/>
            <p14:sldId id="327"/>
            <p14:sldId id="328"/>
            <p14:sldId id="329"/>
            <p14:sldId id="330"/>
            <p14:sldId id="331"/>
            <p14:sldId id="332"/>
            <p14:sldId id="333"/>
            <p14:sldId id="335"/>
            <p14:sldId id="334"/>
            <p14:sldId id="336"/>
            <p14:sldId id="337"/>
          </p14:sldIdLst>
        </p14:section>
        <p14:section name="KOTONOHA の使い方" id="{B83A4120-12FB-4EEE-BB84-65701B606A0A}">
          <p14:sldIdLst>
            <p14:sldId id="353"/>
            <p14:sldId id="388"/>
            <p14:sldId id="389"/>
            <p14:sldId id="391"/>
            <p14:sldId id="398"/>
            <p14:sldId id="399"/>
            <p14:sldId id="392"/>
            <p14:sldId id="390"/>
            <p14:sldId id="393"/>
            <p14:sldId id="394"/>
            <p14:sldId id="395"/>
            <p14:sldId id="396"/>
            <p14:sldId id="397"/>
          </p14:sldIdLst>
        </p14:section>
        <p14:section name="分かち書きと形態論情報" id="{FA9DFCCF-C4F3-4B7B-A8F7-55E64058666A}">
          <p14:sldIdLst>
            <p14:sldId id="315"/>
            <p14:sldId id="338"/>
            <p14:sldId id="339"/>
            <p14:sldId id="340"/>
            <p14:sldId id="341"/>
            <p14:sldId id="342"/>
            <p14:sldId id="348"/>
            <p14:sldId id="349"/>
            <p14:sldId id="347"/>
            <p14:sldId id="345"/>
            <p14:sldId id="343"/>
            <p14:sldId id="346"/>
            <p14:sldId id="351"/>
          </p14:sldIdLst>
        </p14:section>
        <p14:section name="中納言文字列検索の使い方" id="{5D1CA534-23E4-4440-A7A9-96F1722D6217}">
          <p14:sldIdLst>
            <p14:sldId id="354"/>
            <p14:sldId id="357"/>
            <p14:sldId id="358"/>
            <p14:sldId id="359"/>
          </p14:sldIdLst>
        </p14:section>
        <p14:section name="中納言短単位検索の使い方" id="{E8E71E56-4867-4728-AB11-76E579C6B185}">
          <p14:sldIdLst>
            <p14:sldId id="355"/>
            <p14:sldId id="362"/>
            <p14:sldId id="363"/>
            <p14:sldId id="364"/>
            <p14:sldId id="365"/>
            <p14:sldId id="366"/>
            <p14:sldId id="367"/>
            <p14:sldId id="368"/>
            <p14:sldId id="369"/>
            <p14:sldId id="370"/>
            <p14:sldId id="371"/>
          </p14:sldIdLst>
        </p14:section>
        <p14:section name="中納言長単位検索の使い方" id="{AF59DBC4-111C-41AF-AE6D-52686177A5CD}">
          <p14:sldIdLst>
            <p14:sldId id="356"/>
            <p14:sldId id="372"/>
            <p14:sldId id="373"/>
            <p14:sldId id="374"/>
          </p14:sldIdLst>
        </p14:section>
        <p14:section name="中納言その他の機能" id="{78D677DE-FF6E-4B5E-98A0-11EB6126EBA5}">
          <p14:sldIdLst>
            <p14:sldId id="360"/>
            <p14:sldId id="376"/>
            <p14:sldId id="375"/>
            <p14:sldId id="377"/>
            <p14:sldId id="378"/>
            <p14:sldId id="379"/>
            <p14:sldId id="380"/>
          </p14:sldIdLst>
        </p14:section>
        <p14:section name="練習問題" id="{F09A3783-1501-4209-BB75-307F4F2639CB}">
          <p14:sldIdLst>
            <p14:sldId id="361"/>
            <p14:sldId id="381"/>
            <p14:sldId id="382"/>
            <p14:sldId id="383"/>
            <p14:sldId id="384"/>
            <p14:sldId id="385"/>
            <p14:sldId id="386"/>
            <p14:sldId id="387"/>
          </p14:sldIdLst>
        </p14:section>
        <p14:section name="KOTONOHAで利用できるコーパス" id="{937FCCCE-0850-463B-A2FE-18AC7E1B5B17}">
          <p14:sldIdLst>
            <p14:sldId id="304"/>
            <p14:sldId id="305"/>
            <p14:sldId id="306"/>
            <p14:sldId id="307"/>
            <p14:sldId id="308"/>
            <p14:sldId id="309"/>
            <p14:sldId id="311"/>
            <p14:sldId id="312"/>
            <p14:sldId id="313"/>
            <p14:sldId id="310"/>
            <p14:sldId id="314"/>
          </p14:sldIdLst>
        </p14:section>
        <p14:section name="参考文献" id="{D1936EC9-94E1-4305-A18C-96D059A8D527}">
          <p14:sldIdLst>
            <p14:sldId id="352"/>
            <p14:sldId id="402"/>
            <p14:sldId id="401"/>
            <p14:sldId id="40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61301E-B8D0-E7CE-2181-82BD5F608FF1}" v="175" dt="2021-02-12T00:33:02.210"/>
    <p1510:client id="{8464D646-298A-E60D-71C3-A73567681717}" v="2" dt="2021-02-11T07:54:31.03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67749" autoAdjust="0"/>
  </p:normalViewPr>
  <p:slideViewPr>
    <p:cSldViewPr snapToGrid="0">
      <p:cViewPr varScale="1">
        <p:scale>
          <a:sx n="69" d="100"/>
          <a:sy n="69" d="100"/>
        </p:scale>
        <p:origin x="52" y="972"/>
      </p:cViewPr>
      <p:guideLst/>
    </p:cSldViewPr>
  </p:slideViewPr>
  <p:outlineViewPr>
    <p:cViewPr>
      <p:scale>
        <a:sx n="33" d="100"/>
        <a:sy n="33" d="100"/>
      </p:scale>
      <p:origin x="0" y="-341"/>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0" d="100"/>
          <a:sy n="70" d="100"/>
        </p:scale>
        <p:origin x="2990" y="3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3076364" cy="513509"/>
          </a:xfrm>
          <a:prstGeom prst="rect">
            <a:avLst/>
          </a:prstGeom>
        </p:spPr>
        <p:txBody>
          <a:bodyPr vert="horz" lIns="99004" tIns="49503" rIns="99004" bIns="49503"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7" y="2"/>
            <a:ext cx="3076364" cy="513509"/>
          </a:xfrm>
          <a:prstGeom prst="rect">
            <a:avLst/>
          </a:prstGeom>
        </p:spPr>
        <p:txBody>
          <a:bodyPr vert="horz" lIns="99004" tIns="49503" rIns="99004" bIns="49503" rtlCol="0"/>
          <a:lstStyle>
            <a:lvl1pPr algn="r">
              <a:defRPr sz="1300"/>
            </a:lvl1pPr>
          </a:lstStyle>
          <a:p>
            <a:fld id="{7AFF1565-2E48-418A-A4F3-09931CA7A9C3}" type="datetimeFigureOut">
              <a:rPr kumimoji="1" lang="ja-JP" altLang="en-US" smtClean="0"/>
              <a:t>2021/2/11</a:t>
            </a:fld>
            <a:endParaRPr kumimoji="1" lang="ja-JP" altLang="en-US"/>
          </a:p>
        </p:txBody>
      </p:sp>
      <p:sp>
        <p:nvSpPr>
          <p:cNvPr id="4" name="スライド イメージ プレースホルダー 3"/>
          <p:cNvSpPr>
            <a:spLocks noGrp="1" noRot="1" noChangeAspect="1"/>
          </p:cNvSpPr>
          <p:nvPr>
            <p:ph type="sldImg" idx="2"/>
          </p:nvPr>
        </p:nvSpPr>
        <p:spPr>
          <a:xfrm>
            <a:off x="479425" y="1279525"/>
            <a:ext cx="6142038" cy="3454400"/>
          </a:xfrm>
          <a:prstGeom prst="rect">
            <a:avLst/>
          </a:prstGeom>
          <a:noFill/>
          <a:ln w="12700">
            <a:solidFill>
              <a:prstClr val="black"/>
            </a:solidFill>
          </a:ln>
        </p:spPr>
        <p:txBody>
          <a:bodyPr vert="horz" lIns="99004" tIns="49503" rIns="99004" bIns="49503" rtlCol="0" anchor="ctr"/>
          <a:lstStyle/>
          <a:p>
            <a:endParaRPr lang="ja-JP" altLang="en-US"/>
          </a:p>
        </p:txBody>
      </p:sp>
      <p:sp>
        <p:nvSpPr>
          <p:cNvPr id="5" name="ノート プレースホルダー 4"/>
          <p:cNvSpPr>
            <a:spLocks noGrp="1"/>
          </p:cNvSpPr>
          <p:nvPr>
            <p:ph type="body" sz="quarter" idx="3"/>
          </p:nvPr>
        </p:nvSpPr>
        <p:spPr>
          <a:xfrm>
            <a:off x="709932" y="4925409"/>
            <a:ext cx="5679440" cy="4029880"/>
          </a:xfrm>
          <a:prstGeom prst="rect">
            <a:avLst/>
          </a:prstGeom>
        </p:spPr>
        <p:txBody>
          <a:bodyPr vert="horz" lIns="99004" tIns="49503" rIns="99004" bIns="495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9"/>
            <a:ext cx="3076364" cy="513508"/>
          </a:xfrm>
          <a:prstGeom prst="rect">
            <a:avLst/>
          </a:prstGeom>
        </p:spPr>
        <p:txBody>
          <a:bodyPr vert="horz" lIns="99004" tIns="49503" rIns="99004" bIns="495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7" y="9721109"/>
            <a:ext cx="3076364" cy="513508"/>
          </a:xfrm>
          <a:prstGeom prst="rect">
            <a:avLst/>
          </a:prstGeom>
        </p:spPr>
        <p:txBody>
          <a:bodyPr vert="horz" lIns="99004" tIns="49503" rIns="99004" bIns="49503" rtlCol="0" anchor="b"/>
          <a:lstStyle>
            <a:lvl1pPr algn="r">
              <a:defRPr sz="1300"/>
            </a:lvl1pPr>
          </a:lstStyle>
          <a:p>
            <a:fld id="{FB2AE565-FD35-4EBA-A862-657D364B7356}" type="slidenum">
              <a:rPr kumimoji="1" lang="ja-JP" altLang="en-US" smtClean="0"/>
              <a:t>‹#›</a:t>
            </a:fld>
            <a:endParaRPr kumimoji="1" lang="ja-JP" altLang="en-US"/>
          </a:p>
        </p:txBody>
      </p:sp>
    </p:spTree>
    <p:extLst>
      <p:ext uri="{BB962C8B-B14F-4D97-AF65-F5344CB8AC3E}">
        <p14:creationId xmlns:p14="http://schemas.microsoft.com/office/powerpoint/2010/main" val="1341023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a:t>
            </a:fld>
            <a:endParaRPr kumimoji="1" lang="ja-JP" altLang="en-US"/>
          </a:p>
        </p:txBody>
      </p:sp>
    </p:spTree>
    <p:extLst>
      <p:ext uri="{BB962C8B-B14F-4D97-AF65-F5344CB8AC3E}">
        <p14:creationId xmlns:p14="http://schemas.microsoft.com/office/powerpoint/2010/main" val="2102103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3</a:t>
            </a:fld>
            <a:endParaRPr kumimoji="1" lang="ja-JP" altLang="en-US"/>
          </a:p>
        </p:txBody>
      </p:sp>
    </p:spTree>
    <p:extLst>
      <p:ext uri="{BB962C8B-B14F-4D97-AF65-F5344CB8AC3E}">
        <p14:creationId xmlns:p14="http://schemas.microsoft.com/office/powerpoint/2010/main" val="3006970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4</a:t>
            </a:fld>
            <a:endParaRPr kumimoji="1" lang="ja-JP" altLang="en-US"/>
          </a:p>
        </p:txBody>
      </p:sp>
    </p:spTree>
    <p:extLst>
      <p:ext uri="{BB962C8B-B14F-4D97-AF65-F5344CB8AC3E}">
        <p14:creationId xmlns:p14="http://schemas.microsoft.com/office/powerpoint/2010/main" val="85898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a:t>
            </a:fld>
            <a:endParaRPr kumimoji="1" lang="ja-JP" altLang="en-US"/>
          </a:p>
        </p:txBody>
      </p:sp>
    </p:spTree>
    <p:extLst>
      <p:ext uri="{BB962C8B-B14F-4D97-AF65-F5344CB8AC3E}">
        <p14:creationId xmlns:p14="http://schemas.microsoft.com/office/powerpoint/2010/main" val="51887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7</a:t>
            </a:fld>
            <a:endParaRPr kumimoji="1" lang="ja-JP" altLang="en-US"/>
          </a:p>
        </p:txBody>
      </p:sp>
    </p:spTree>
    <p:extLst>
      <p:ext uri="{BB962C8B-B14F-4D97-AF65-F5344CB8AC3E}">
        <p14:creationId xmlns:p14="http://schemas.microsoft.com/office/powerpoint/2010/main" val="308195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9</a:t>
            </a:fld>
            <a:endParaRPr kumimoji="1" lang="ja-JP" altLang="en-US"/>
          </a:p>
        </p:txBody>
      </p:sp>
    </p:spTree>
    <p:extLst>
      <p:ext uri="{BB962C8B-B14F-4D97-AF65-F5344CB8AC3E}">
        <p14:creationId xmlns:p14="http://schemas.microsoft.com/office/powerpoint/2010/main" val="3841937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15</a:t>
            </a:fld>
            <a:endParaRPr kumimoji="1" lang="ja-JP" altLang="en-US"/>
          </a:p>
        </p:txBody>
      </p:sp>
    </p:spTree>
    <p:extLst>
      <p:ext uri="{BB962C8B-B14F-4D97-AF65-F5344CB8AC3E}">
        <p14:creationId xmlns:p14="http://schemas.microsoft.com/office/powerpoint/2010/main" val="2300706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16</a:t>
            </a:fld>
            <a:endParaRPr kumimoji="1" lang="ja-JP" altLang="en-US"/>
          </a:p>
        </p:txBody>
      </p:sp>
    </p:spTree>
    <p:extLst>
      <p:ext uri="{BB962C8B-B14F-4D97-AF65-F5344CB8AC3E}">
        <p14:creationId xmlns:p14="http://schemas.microsoft.com/office/powerpoint/2010/main" val="350612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17</a:t>
            </a:fld>
            <a:endParaRPr kumimoji="1" lang="ja-JP" altLang="en-US"/>
          </a:p>
        </p:txBody>
      </p:sp>
    </p:spTree>
    <p:extLst>
      <p:ext uri="{BB962C8B-B14F-4D97-AF65-F5344CB8AC3E}">
        <p14:creationId xmlns:p14="http://schemas.microsoft.com/office/powerpoint/2010/main" val="2811795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18</a:t>
            </a:fld>
            <a:endParaRPr kumimoji="1" lang="ja-JP" altLang="en-US"/>
          </a:p>
        </p:txBody>
      </p:sp>
    </p:spTree>
    <p:extLst>
      <p:ext uri="{BB962C8B-B14F-4D97-AF65-F5344CB8AC3E}">
        <p14:creationId xmlns:p14="http://schemas.microsoft.com/office/powerpoint/2010/main" val="3778268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19</a:t>
            </a:fld>
            <a:endParaRPr kumimoji="1" lang="ja-JP" altLang="en-US"/>
          </a:p>
        </p:txBody>
      </p:sp>
    </p:spTree>
    <p:extLst>
      <p:ext uri="{BB962C8B-B14F-4D97-AF65-F5344CB8AC3E}">
        <p14:creationId xmlns:p14="http://schemas.microsoft.com/office/powerpoint/2010/main" val="913575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20</a:t>
            </a:fld>
            <a:endParaRPr kumimoji="1" lang="ja-JP" altLang="en-US"/>
          </a:p>
        </p:txBody>
      </p:sp>
    </p:spTree>
    <p:extLst>
      <p:ext uri="{BB962C8B-B14F-4D97-AF65-F5344CB8AC3E}">
        <p14:creationId xmlns:p14="http://schemas.microsoft.com/office/powerpoint/2010/main" val="2878471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21</a:t>
            </a:fld>
            <a:endParaRPr kumimoji="1" lang="ja-JP" altLang="en-US"/>
          </a:p>
        </p:txBody>
      </p:sp>
    </p:spTree>
    <p:extLst>
      <p:ext uri="{BB962C8B-B14F-4D97-AF65-F5344CB8AC3E}">
        <p14:creationId xmlns:p14="http://schemas.microsoft.com/office/powerpoint/2010/main" val="1081875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22</a:t>
            </a:fld>
            <a:endParaRPr kumimoji="1" lang="ja-JP" altLang="en-US"/>
          </a:p>
        </p:txBody>
      </p:sp>
    </p:spTree>
    <p:extLst>
      <p:ext uri="{BB962C8B-B14F-4D97-AF65-F5344CB8AC3E}">
        <p14:creationId xmlns:p14="http://schemas.microsoft.com/office/powerpoint/2010/main" val="16077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23</a:t>
            </a:fld>
            <a:endParaRPr kumimoji="1" lang="ja-JP" altLang="en-US"/>
          </a:p>
        </p:txBody>
      </p:sp>
    </p:spTree>
    <p:extLst>
      <p:ext uri="{BB962C8B-B14F-4D97-AF65-F5344CB8AC3E}">
        <p14:creationId xmlns:p14="http://schemas.microsoft.com/office/powerpoint/2010/main" val="2909762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24</a:t>
            </a:fld>
            <a:endParaRPr kumimoji="1" lang="ja-JP" altLang="en-US"/>
          </a:p>
        </p:txBody>
      </p:sp>
    </p:spTree>
    <p:extLst>
      <p:ext uri="{BB962C8B-B14F-4D97-AF65-F5344CB8AC3E}">
        <p14:creationId xmlns:p14="http://schemas.microsoft.com/office/powerpoint/2010/main" val="639435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25</a:t>
            </a:fld>
            <a:endParaRPr kumimoji="1" lang="ja-JP" altLang="en-US"/>
          </a:p>
        </p:txBody>
      </p:sp>
    </p:spTree>
    <p:extLst>
      <p:ext uri="{BB962C8B-B14F-4D97-AF65-F5344CB8AC3E}">
        <p14:creationId xmlns:p14="http://schemas.microsoft.com/office/powerpoint/2010/main" val="658916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32</a:t>
            </a:fld>
            <a:endParaRPr kumimoji="1" lang="ja-JP" altLang="en-US"/>
          </a:p>
        </p:txBody>
      </p:sp>
    </p:spTree>
    <p:extLst>
      <p:ext uri="{BB962C8B-B14F-4D97-AF65-F5344CB8AC3E}">
        <p14:creationId xmlns:p14="http://schemas.microsoft.com/office/powerpoint/2010/main" val="2678210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40</a:t>
            </a:fld>
            <a:endParaRPr kumimoji="1" lang="ja-JP" altLang="en-US"/>
          </a:p>
        </p:txBody>
      </p:sp>
    </p:spTree>
    <p:extLst>
      <p:ext uri="{BB962C8B-B14F-4D97-AF65-F5344CB8AC3E}">
        <p14:creationId xmlns:p14="http://schemas.microsoft.com/office/powerpoint/2010/main" val="266652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42</a:t>
            </a:fld>
            <a:endParaRPr kumimoji="1" lang="ja-JP" altLang="en-US"/>
          </a:p>
        </p:txBody>
      </p:sp>
    </p:spTree>
    <p:extLst>
      <p:ext uri="{BB962C8B-B14F-4D97-AF65-F5344CB8AC3E}">
        <p14:creationId xmlns:p14="http://schemas.microsoft.com/office/powerpoint/2010/main" val="518038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43</a:t>
            </a:fld>
            <a:endParaRPr kumimoji="1" lang="ja-JP" altLang="en-US"/>
          </a:p>
        </p:txBody>
      </p:sp>
    </p:spTree>
    <p:extLst>
      <p:ext uri="{BB962C8B-B14F-4D97-AF65-F5344CB8AC3E}">
        <p14:creationId xmlns:p14="http://schemas.microsoft.com/office/powerpoint/2010/main" val="3106541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48</a:t>
            </a:fld>
            <a:endParaRPr kumimoji="1" lang="ja-JP" altLang="en-US"/>
          </a:p>
        </p:txBody>
      </p:sp>
    </p:spTree>
    <p:extLst>
      <p:ext uri="{BB962C8B-B14F-4D97-AF65-F5344CB8AC3E}">
        <p14:creationId xmlns:p14="http://schemas.microsoft.com/office/powerpoint/2010/main" val="2762392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50</a:t>
            </a:fld>
            <a:endParaRPr kumimoji="1" lang="ja-JP" altLang="en-US"/>
          </a:p>
        </p:txBody>
      </p:sp>
    </p:spTree>
    <p:extLst>
      <p:ext uri="{BB962C8B-B14F-4D97-AF65-F5344CB8AC3E}">
        <p14:creationId xmlns:p14="http://schemas.microsoft.com/office/powerpoint/2010/main" val="3845512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51</a:t>
            </a:fld>
            <a:endParaRPr kumimoji="1" lang="ja-JP" altLang="en-US"/>
          </a:p>
        </p:txBody>
      </p:sp>
    </p:spTree>
    <p:extLst>
      <p:ext uri="{BB962C8B-B14F-4D97-AF65-F5344CB8AC3E}">
        <p14:creationId xmlns:p14="http://schemas.microsoft.com/office/powerpoint/2010/main" val="196438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54</a:t>
            </a:fld>
            <a:endParaRPr kumimoji="1" lang="ja-JP" altLang="en-US"/>
          </a:p>
        </p:txBody>
      </p:sp>
    </p:spTree>
    <p:extLst>
      <p:ext uri="{BB962C8B-B14F-4D97-AF65-F5344CB8AC3E}">
        <p14:creationId xmlns:p14="http://schemas.microsoft.com/office/powerpoint/2010/main" val="1245212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57</a:t>
            </a:fld>
            <a:endParaRPr kumimoji="1" lang="ja-JP" altLang="en-US"/>
          </a:p>
        </p:txBody>
      </p:sp>
    </p:spTree>
    <p:extLst>
      <p:ext uri="{BB962C8B-B14F-4D97-AF65-F5344CB8AC3E}">
        <p14:creationId xmlns:p14="http://schemas.microsoft.com/office/powerpoint/2010/main" val="1302893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58</a:t>
            </a:fld>
            <a:endParaRPr kumimoji="1" lang="ja-JP" altLang="en-US"/>
          </a:p>
        </p:txBody>
      </p:sp>
    </p:spTree>
    <p:extLst>
      <p:ext uri="{BB962C8B-B14F-4D97-AF65-F5344CB8AC3E}">
        <p14:creationId xmlns:p14="http://schemas.microsoft.com/office/powerpoint/2010/main" val="1456606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59</a:t>
            </a:fld>
            <a:endParaRPr kumimoji="1" lang="ja-JP" altLang="en-US"/>
          </a:p>
        </p:txBody>
      </p:sp>
    </p:spTree>
    <p:extLst>
      <p:ext uri="{BB962C8B-B14F-4D97-AF65-F5344CB8AC3E}">
        <p14:creationId xmlns:p14="http://schemas.microsoft.com/office/powerpoint/2010/main" val="4060132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60</a:t>
            </a:fld>
            <a:endParaRPr kumimoji="1" lang="ja-JP" altLang="en-US"/>
          </a:p>
        </p:txBody>
      </p:sp>
    </p:spTree>
    <p:extLst>
      <p:ext uri="{BB962C8B-B14F-4D97-AF65-F5344CB8AC3E}">
        <p14:creationId xmlns:p14="http://schemas.microsoft.com/office/powerpoint/2010/main" val="3396912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61</a:t>
            </a:fld>
            <a:endParaRPr kumimoji="1" lang="ja-JP" altLang="en-US"/>
          </a:p>
        </p:txBody>
      </p:sp>
    </p:spTree>
    <p:extLst>
      <p:ext uri="{BB962C8B-B14F-4D97-AF65-F5344CB8AC3E}">
        <p14:creationId xmlns:p14="http://schemas.microsoft.com/office/powerpoint/2010/main" val="3893545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62</a:t>
            </a:fld>
            <a:endParaRPr kumimoji="1" lang="ja-JP" altLang="en-US"/>
          </a:p>
        </p:txBody>
      </p:sp>
    </p:spTree>
    <p:extLst>
      <p:ext uri="{BB962C8B-B14F-4D97-AF65-F5344CB8AC3E}">
        <p14:creationId xmlns:p14="http://schemas.microsoft.com/office/powerpoint/2010/main" val="3148181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63</a:t>
            </a:fld>
            <a:endParaRPr kumimoji="1" lang="ja-JP" altLang="en-US"/>
          </a:p>
        </p:txBody>
      </p:sp>
    </p:spTree>
    <p:extLst>
      <p:ext uri="{BB962C8B-B14F-4D97-AF65-F5344CB8AC3E}">
        <p14:creationId xmlns:p14="http://schemas.microsoft.com/office/powerpoint/2010/main" val="4277333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64</a:t>
            </a:fld>
            <a:endParaRPr kumimoji="1" lang="ja-JP" altLang="en-US"/>
          </a:p>
        </p:txBody>
      </p:sp>
    </p:spTree>
    <p:extLst>
      <p:ext uri="{BB962C8B-B14F-4D97-AF65-F5344CB8AC3E}">
        <p14:creationId xmlns:p14="http://schemas.microsoft.com/office/powerpoint/2010/main" val="16231858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65</a:t>
            </a:fld>
            <a:endParaRPr kumimoji="1" lang="ja-JP" altLang="en-US"/>
          </a:p>
        </p:txBody>
      </p:sp>
    </p:spTree>
    <p:extLst>
      <p:ext uri="{BB962C8B-B14F-4D97-AF65-F5344CB8AC3E}">
        <p14:creationId xmlns:p14="http://schemas.microsoft.com/office/powerpoint/2010/main" val="3539845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66</a:t>
            </a:fld>
            <a:endParaRPr kumimoji="1" lang="ja-JP" altLang="en-US"/>
          </a:p>
        </p:txBody>
      </p:sp>
    </p:spTree>
    <p:extLst>
      <p:ext uri="{BB962C8B-B14F-4D97-AF65-F5344CB8AC3E}">
        <p14:creationId xmlns:p14="http://schemas.microsoft.com/office/powerpoint/2010/main" val="3401642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68</a:t>
            </a:fld>
            <a:endParaRPr kumimoji="1" lang="ja-JP" altLang="en-US"/>
          </a:p>
        </p:txBody>
      </p:sp>
    </p:spTree>
    <p:extLst>
      <p:ext uri="{BB962C8B-B14F-4D97-AF65-F5344CB8AC3E}">
        <p14:creationId xmlns:p14="http://schemas.microsoft.com/office/powerpoint/2010/main" val="18730935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69</a:t>
            </a:fld>
            <a:endParaRPr kumimoji="1" lang="ja-JP" altLang="en-US"/>
          </a:p>
        </p:txBody>
      </p:sp>
    </p:spTree>
    <p:extLst>
      <p:ext uri="{BB962C8B-B14F-4D97-AF65-F5344CB8AC3E}">
        <p14:creationId xmlns:p14="http://schemas.microsoft.com/office/powerpoint/2010/main" val="517809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70</a:t>
            </a:fld>
            <a:endParaRPr kumimoji="1" lang="ja-JP" altLang="en-US"/>
          </a:p>
        </p:txBody>
      </p:sp>
    </p:spTree>
    <p:extLst>
      <p:ext uri="{BB962C8B-B14F-4D97-AF65-F5344CB8AC3E}">
        <p14:creationId xmlns:p14="http://schemas.microsoft.com/office/powerpoint/2010/main" val="1292268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74</a:t>
            </a:fld>
            <a:endParaRPr kumimoji="1" lang="ja-JP" altLang="en-US"/>
          </a:p>
        </p:txBody>
      </p:sp>
    </p:spTree>
    <p:extLst>
      <p:ext uri="{BB962C8B-B14F-4D97-AF65-F5344CB8AC3E}">
        <p14:creationId xmlns:p14="http://schemas.microsoft.com/office/powerpoint/2010/main" val="1972021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78</a:t>
            </a:fld>
            <a:endParaRPr kumimoji="1" lang="ja-JP" altLang="en-US"/>
          </a:p>
        </p:txBody>
      </p:sp>
    </p:spTree>
    <p:extLst>
      <p:ext uri="{BB962C8B-B14F-4D97-AF65-F5344CB8AC3E}">
        <p14:creationId xmlns:p14="http://schemas.microsoft.com/office/powerpoint/2010/main" val="1218149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81</a:t>
            </a:fld>
            <a:endParaRPr kumimoji="1" lang="ja-JP" altLang="en-US"/>
          </a:p>
        </p:txBody>
      </p:sp>
    </p:spTree>
    <p:extLst>
      <p:ext uri="{BB962C8B-B14F-4D97-AF65-F5344CB8AC3E}">
        <p14:creationId xmlns:p14="http://schemas.microsoft.com/office/powerpoint/2010/main" val="73776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82</a:t>
            </a:fld>
            <a:endParaRPr kumimoji="1" lang="ja-JP" altLang="en-US"/>
          </a:p>
        </p:txBody>
      </p:sp>
    </p:spTree>
    <p:extLst>
      <p:ext uri="{BB962C8B-B14F-4D97-AF65-F5344CB8AC3E}">
        <p14:creationId xmlns:p14="http://schemas.microsoft.com/office/powerpoint/2010/main" val="24400455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83</a:t>
            </a:fld>
            <a:endParaRPr kumimoji="1" lang="ja-JP" altLang="en-US"/>
          </a:p>
        </p:txBody>
      </p:sp>
    </p:spTree>
    <p:extLst>
      <p:ext uri="{BB962C8B-B14F-4D97-AF65-F5344CB8AC3E}">
        <p14:creationId xmlns:p14="http://schemas.microsoft.com/office/powerpoint/2010/main" val="11301035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84</a:t>
            </a:fld>
            <a:endParaRPr kumimoji="1" lang="ja-JP" altLang="en-US"/>
          </a:p>
        </p:txBody>
      </p:sp>
    </p:spTree>
    <p:extLst>
      <p:ext uri="{BB962C8B-B14F-4D97-AF65-F5344CB8AC3E}">
        <p14:creationId xmlns:p14="http://schemas.microsoft.com/office/powerpoint/2010/main" val="2932581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B2AE565-FD35-4EBA-A862-657D364B7356}" type="slidenum">
              <a:rPr kumimoji="1" lang="ja-JP" altLang="en-US" smtClean="0"/>
              <a:t>94</a:t>
            </a:fld>
            <a:endParaRPr kumimoji="1" lang="ja-JP" altLang="en-US"/>
          </a:p>
        </p:txBody>
      </p:sp>
    </p:spTree>
    <p:extLst>
      <p:ext uri="{BB962C8B-B14F-4D97-AF65-F5344CB8AC3E}">
        <p14:creationId xmlns:p14="http://schemas.microsoft.com/office/powerpoint/2010/main" val="898859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atin typeface="メイリオ" panose="020B0604030504040204" pitchFamily="50" charset="-128"/>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dirty="0"/>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dirty="0"/>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45401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291428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メイリオ" panose="020B0604030504040204" pitchFamily="50" charset="-128"/>
                <a:ea typeface="メイリオ" panose="020B0604030504040204" pitchFamily="50"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641394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6" name="フッター プレースホルダー 5"/>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244925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atin typeface="メイリオ" panose="020B0604030504040204" pitchFamily="50" charset="-128"/>
                <a:ea typeface="メイリオ"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atin typeface="メイリオ" panose="020B0604030504040204" pitchFamily="50" charset="-128"/>
                <a:ea typeface="メイリオ"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8" name="フッター プレースホルダー 7"/>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9" name="スライド番号プレースホルダー 8"/>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3731555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4" name="フッター プレースホルダー 3"/>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5" name="スライド番号プレースホルダー 4"/>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324541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atin typeface="Ricty" panose="02000509000000000000" pitchFamily="1" charset="-128"/>
                <a:ea typeface="Ricty" panose="02000509000000000000" pitchFamily="1" charset="-128"/>
              </a:defRPr>
            </a:lvl1pPr>
          </a:lstStyle>
          <a:p>
            <a:r>
              <a:rPr lang="en-US" altLang="ja-JP"/>
              <a:t>2021/03/04</a:t>
            </a:r>
            <a:endParaRPr lang="ja-JP" altLang="en-US"/>
          </a:p>
        </p:txBody>
      </p:sp>
      <p:sp>
        <p:nvSpPr>
          <p:cNvPr id="3" name="フッター プレースホルダー 2"/>
          <p:cNvSpPr>
            <a:spLocks noGrp="1"/>
          </p:cNvSpPr>
          <p:nvPr>
            <p:ph type="ftr" sz="quarter" idx="11"/>
          </p:nvPr>
        </p:nvSpPr>
        <p:spPr/>
        <p:txBody>
          <a:bodyPr/>
          <a:lstStyle>
            <a:lvl1pPr>
              <a:defRPr>
                <a:latin typeface="Ricty" panose="02000509000000000000" pitchFamily="1" charset="-128"/>
                <a:ea typeface="Ricty" panose="02000509000000000000" pitchFamily="1" charset="-128"/>
              </a:defRPr>
            </a:lvl1pPr>
          </a:lstStyle>
          <a:p>
            <a:endParaRPr lang="ja-JP" altLang="en-US"/>
          </a:p>
        </p:txBody>
      </p:sp>
      <p:sp>
        <p:nvSpPr>
          <p:cNvPr id="4" name="スライド番号プレースホルダー 3"/>
          <p:cNvSpPr>
            <a:spLocks noGrp="1"/>
          </p:cNvSpPr>
          <p:nvPr>
            <p:ph type="sldNum" sz="quarter" idx="12"/>
          </p:nvPr>
        </p:nvSpPr>
        <p:spPr/>
        <p:txBody>
          <a:bodyPr/>
          <a:lstStyle>
            <a:lvl1pPr>
              <a:defRPr>
                <a:latin typeface="Ricty" panose="02000509000000000000" pitchFamily="1" charset="-128"/>
                <a:ea typeface="Ricty" panose="02000509000000000000" pitchFamily="1"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1769002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atin typeface="メイリオ" panose="020B0604030504040204" pitchFamily="50" charset="-128"/>
                <a:ea typeface="メイリオ" panose="020B0604030504040204" pitchFamily="50" charset="-128"/>
              </a:defRPr>
            </a:lvl1pPr>
            <a:lvl2pPr>
              <a:defRPr sz="2800">
                <a:latin typeface="メイリオ" panose="020B0604030504040204" pitchFamily="50" charset="-128"/>
                <a:ea typeface="メイリオ" panose="020B0604030504040204" pitchFamily="50" charset="-128"/>
              </a:defRPr>
            </a:lvl2pPr>
            <a:lvl3pPr>
              <a:defRPr sz="2400">
                <a:latin typeface="メイリオ" panose="020B0604030504040204" pitchFamily="50" charset="-128"/>
                <a:ea typeface="メイリオ" panose="020B0604030504040204" pitchFamily="50" charset="-128"/>
              </a:defRPr>
            </a:lvl3pPr>
            <a:lvl4pPr>
              <a:defRPr sz="2000">
                <a:latin typeface="メイリオ" panose="020B0604030504040204" pitchFamily="50" charset="-128"/>
                <a:ea typeface="メイリオ" panose="020B0604030504040204" pitchFamily="50" charset="-128"/>
              </a:defRPr>
            </a:lvl4pPr>
            <a:lvl5pPr>
              <a:defRPr sz="2000">
                <a:latin typeface="メイリオ" panose="020B0604030504040204" pitchFamily="50" charset="-128"/>
                <a:ea typeface="メイリオ" panose="020B0604030504040204" pitchFamily="50" charset="-128"/>
              </a:defRPr>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atin typeface="メイリオ" panose="020B0604030504040204" pitchFamily="50" charset="-128"/>
                <a:ea typeface="メイリオ" panose="020B0604030504040204" pitchFamily="50"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6" name="フッター プレースホルダー 5"/>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355093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atin typeface="メイリオ" panose="020B0604030504040204" pitchFamily="50" charset="-128"/>
                <a:ea typeface="メイリオ" panose="020B0604030504040204" pitchFamily="50"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atin typeface="メイリオ" panose="020B0604030504040204" pitchFamily="50" charset="-128"/>
                <a:ea typeface="メイリオ" panose="020B0604030504040204" pitchFamily="50"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6" name="フッター プレースホルダー 5"/>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61744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3172612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lvl1pPr>
              <a:defRPr>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lvl1pPr>
              <a:defRPr>
                <a:latin typeface="メイリオ" panose="020B0604030504040204" pitchFamily="50" charset="-128"/>
                <a:ea typeface="メイリオ" panose="020B0604030504040204" pitchFamily="50" charset="-128"/>
              </a:defRPr>
            </a:lvl1pPr>
            <a:lvl2pPr>
              <a:defRPr>
                <a:latin typeface="メイリオ" panose="020B0604030504040204" pitchFamily="50" charset="-128"/>
                <a:ea typeface="メイリオ" panose="020B0604030504040204" pitchFamily="50" charset="-128"/>
              </a:defRPr>
            </a:lvl2pPr>
            <a:lvl3pPr>
              <a:defRPr>
                <a:latin typeface="メイリオ" panose="020B0604030504040204" pitchFamily="50" charset="-128"/>
                <a:ea typeface="メイリオ" panose="020B0604030504040204" pitchFamily="50" charset="-128"/>
              </a:defRPr>
            </a:lvl3pPr>
            <a:lvl4pPr>
              <a:defRPr>
                <a:latin typeface="メイリオ" panose="020B0604030504040204" pitchFamily="50" charset="-128"/>
                <a:ea typeface="メイリオ" panose="020B0604030504040204" pitchFamily="50" charset="-128"/>
              </a:defRPr>
            </a:lvl4pPr>
            <a:lvl5pPr>
              <a:defRPr>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spTree>
    <p:extLst>
      <p:ext uri="{BB962C8B-B14F-4D97-AF65-F5344CB8AC3E}">
        <p14:creationId xmlns:p14="http://schemas.microsoft.com/office/powerpoint/2010/main" val="367841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メイリオ" panose="020B0604030504040204" pitchFamily="50" charset="-128"/>
                <a:ea typeface="メイリオ" panose="020B0604030504040204" pitchFamily="50" charset="-128"/>
              </a:defRPr>
            </a:lvl1pPr>
          </a:lstStyle>
          <a:p>
            <a:r>
              <a:rPr lang="en-US" altLang="ja-JP"/>
              <a:t>2021/03/04</a:t>
            </a:r>
            <a:endParaRPr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メイリオ" panose="020B0604030504040204" pitchFamily="50" charset="-128"/>
                <a:ea typeface="メイリオ" panose="020B0604030504040204"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メイリオ" panose="020B0604030504040204" pitchFamily="50" charset="-128"/>
                <a:ea typeface="メイリオ" panose="020B0604030504040204" pitchFamily="50" charset="-128"/>
              </a:defRPr>
            </a:lvl1pPr>
          </a:lstStyle>
          <a:p>
            <a:fld id="{FE32714C-2F2B-4339-875C-F662F0CA4545}" type="slidenum">
              <a:rPr lang="ja-JP" altLang="en-US" smtClean="0"/>
              <a:pPr/>
              <a:t>‹#›</a:t>
            </a:fld>
            <a:endParaRPr lang="ja-JP" altLang="en-US"/>
          </a:p>
        </p:txBody>
      </p:sp>
      <p:pic>
        <p:nvPicPr>
          <p:cNvPr id="7" name="Shape 10"/>
          <p:cNvPicPr preferRelativeResize="0"/>
          <p:nvPr userDrawn="1"/>
        </p:nvPicPr>
        <p:blipFill rotWithShape="1">
          <a:blip r:embed="rId13">
            <a:alphaModFix/>
          </a:blip>
          <a:srcRect/>
          <a:stretch/>
        </p:blipFill>
        <p:spPr>
          <a:xfrm>
            <a:off x="107504" y="116633"/>
            <a:ext cx="3175500" cy="359999"/>
          </a:xfrm>
          <a:prstGeom prst="rect">
            <a:avLst/>
          </a:prstGeom>
          <a:noFill/>
          <a:ln>
            <a:noFill/>
          </a:ln>
        </p:spPr>
      </p:pic>
    </p:spTree>
    <p:extLst>
      <p:ext uri="{BB962C8B-B14F-4D97-AF65-F5344CB8AC3E}">
        <p14:creationId xmlns:p14="http://schemas.microsoft.com/office/powerpoint/2010/main" val="16168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hunagon.ninjal.ac.jp/useraccount/addCourseLicens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hyperlink" Target="https://chunagon.ninjal.ac.jp/coursefor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doi.org/10.15084/00003068" TargetMode="External"/><Relationship Id="rId2" Type="http://schemas.openxmlformats.org/officeDocument/2006/relationships/hyperlink" Target="https://www.aclweb.org/anthology/2020.lrec-1.875"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chunagon.ninjal.ac.jp/useraccount/addCorpus" TargetMode="External"/><Relationship Id="rId2" Type="http://schemas.openxmlformats.org/officeDocument/2006/relationships/hyperlink" Target="https://chunagon.ninjal.ac.jp/useraccount/register" TargetMode="External"/><Relationship Id="rId1" Type="http://schemas.openxmlformats.org/officeDocument/2006/relationships/slideLayout" Target="../slideLayouts/slideLayout2.xml"/><Relationship Id="rId5" Type="http://schemas.openxmlformats.org/officeDocument/2006/relationships/hyperlink" Target="https://chunagon.ninjal.ac.jp/courseform/" TargetMode="External"/><Relationship Id="rId4" Type="http://schemas.openxmlformats.org/officeDocument/2006/relationships/hyperlink" Target="https://chunagon.ninjal.ac.jp/useraccount/addCourseLicense" TargetMode="External"/></Relationships>
</file>

<file path=ppt/slides/_rels/slide99.xml.rels><?xml version="1.0" encoding="UTF-8" standalone="yes"?>
<Relationships xmlns="http://schemas.openxmlformats.org/package/2006/relationships"><Relationship Id="rId2" Type="http://schemas.openxmlformats.org/officeDocument/2006/relationships/hyperlink" Target="http://www.lrec-conf.org/proceedings/lrec2008/pdf/258_paper.pdf"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doi.org/10.15084/000019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wrap="none">
            <a:noAutofit/>
          </a:bodyPr>
          <a:lstStyle/>
          <a:p>
            <a:pPr algn="ctr"/>
            <a:r>
              <a:rPr kumimoji="1" lang="ja-JP" altLang="en-US" sz="4800" dirty="0">
                <a:latin typeface="メイリオ" panose="020B0604030504040204" pitchFamily="50" charset="-128"/>
                <a:ea typeface="メイリオ" panose="020B0604030504040204" pitchFamily="50" charset="-128"/>
              </a:rPr>
              <a:t>まとめて検索 </a:t>
            </a:r>
            <a:r>
              <a:rPr kumimoji="1" lang="en-US" altLang="ja-JP" sz="4800" dirty="0">
                <a:latin typeface="メイリオ" panose="020B0604030504040204" pitchFamily="50" charset="-128"/>
                <a:ea typeface="メイリオ" panose="020B0604030504040204" pitchFamily="50" charset="-128"/>
              </a:rPr>
              <a:t>KOTONOHA </a:t>
            </a:r>
            <a:r>
              <a:rPr kumimoji="1" lang="ja-JP" altLang="en-US" sz="4800" dirty="0">
                <a:latin typeface="メイリオ" panose="020B0604030504040204" pitchFamily="50" charset="-128"/>
                <a:ea typeface="メイリオ" panose="020B0604030504040204" pitchFamily="50" charset="-128"/>
              </a:rPr>
              <a:t>の概要</a:t>
            </a:r>
          </a:p>
        </p:txBody>
      </p:sp>
      <p:sp>
        <p:nvSpPr>
          <p:cNvPr id="3" name="テキスト プレースホルダー 2"/>
          <p:cNvSpPr>
            <a:spLocks noGrp="1"/>
          </p:cNvSpPr>
          <p:nvPr>
            <p:ph type="body" idx="1"/>
          </p:nvPr>
        </p:nvSpPr>
        <p:spPr/>
        <p:txBody>
          <a:bodyPr>
            <a:normAutofit/>
          </a:bodyPr>
          <a:lstStyle/>
          <a:p>
            <a:pPr algn="r"/>
            <a:endParaRPr lang="en-US" altLang="ja-JP" dirty="0">
              <a:latin typeface="メイリオ" panose="020B0604030504040204" pitchFamily="50" charset="-128"/>
              <a:ea typeface="メイリオ" panose="020B0604030504040204" pitchFamily="50" charset="-128"/>
            </a:endParaRPr>
          </a:p>
          <a:p>
            <a:pPr algn="r"/>
            <a:endParaRPr lang="en-US" altLang="ja-JP" dirty="0">
              <a:latin typeface="メイリオ" panose="020B0604030504040204" pitchFamily="50" charset="-128"/>
              <a:ea typeface="メイリオ" panose="020B0604030504040204" pitchFamily="50" charset="-128"/>
            </a:endParaRPr>
          </a:p>
          <a:p>
            <a:pPr algn="r"/>
            <a:r>
              <a:rPr lang="ja-JP" altLang="en-US" dirty="0">
                <a:latin typeface="メイリオ" panose="020B0604030504040204" pitchFamily="50" charset="-128"/>
                <a:ea typeface="メイリオ" panose="020B0604030504040204" pitchFamily="50" charset="-128"/>
              </a:rPr>
              <a:t>国語研コーパス開発センタープロジェクト </a:t>
            </a:r>
            <a:r>
              <a:rPr lang="en-US" altLang="ja-JP" dirty="0">
                <a:latin typeface="メイリオ" panose="020B0604030504040204" pitchFamily="50" charset="-128"/>
                <a:ea typeface="メイリオ" panose="020B0604030504040204" pitchFamily="50" charset="-128"/>
              </a:rPr>
              <a:t>2016-2021</a:t>
            </a:r>
            <a:endParaRPr kumimoji="1" lang="ja-JP" altLang="en-US" dirty="0">
              <a:latin typeface="メイリオ" panose="020B0604030504040204" pitchFamily="50" charset="-128"/>
              <a:ea typeface="メイリオ" panose="020B0604030504040204" pitchFamily="50" charset="-128"/>
            </a:endParaRPr>
          </a:p>
        </p:txBody>
      </p:sp>
      <p:sp>
        <p:nvSpPr>
          <p:cNvPr id="5" name="フッター プレースホルダー 4"/>
          <p:cNvSpPr>
            <a:spLocks noGrp="1"/>
          </p:cNvSpPr>
          <p:nvPr>
            <p:ph type="ftr" sz="quarter" idx="11"/>
          </p:nvPr>
        </p:nvSpPr>
        <p:spPr/>
        <p:txBody>
          <a:bodyPr/>
          <a:lstStyle/>
          <a:p>
            <a:endParaRPr lang="ja-JP" altLang="en-US" dirty="0">
              <a:latin typeface="メイリオ" panose="020B0604030504040204" pitchFamily="50" charset="-128"/>
              <a:ea typeface="メイリオ" panose="020B0604030504040204" pitchFamily="50" charset="-128"/>
            </a:endParaRPr>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a:t>
            </a:fld>
            <a:endParaRPr lang="ja-JP" altLang="en-US" dirty="0"/>
          </a:p>
        </p:txBody>
      </p:sp>
      <p:pic>
        <p:nvPicPr>
          <p:cNvPr id="7" name="Picture 2" descr="by-nc-nd">
            <a:extLst>
              <a:ext uri="{FF2B5EF4-FFF2-40B4-BE49-F238E27FC236}">
                <a16:creationId xmlns:a16="http://schemas.microsoft.com/office/drawing/2014/main" id="{23847225-1795-4115-9908-27341686C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 y="5842000"/>
            <a:ext cx="1428750" cy="495300"/>
          </a:xfrm>
          <a:prstGeom prst="rect">
            <a:avLst/>
          </a:prstGeom>
          <a:noFill/>
          <a:extLst>
            <a:ext uri="{909E8E84-426E-40DD-AFC4-6F175D3DCCD1}">
              <a14:hiddenFill xmlns:a14="http://schemas.microsoft.com/office/drawing/2010/main">
                <a:solidFill>
                  <a:srgbClr val="FFFFFF"/>
                </a:solidFill>
              </a14:hiddenFill>
            </a:ext>
          </a:extLst>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Tree>
    <p:extLst>
      <p:ext uri="{BB962C8B-B14F-4D97-AF65-F5344CB8AC3E}">
        <p14:creationId xmlns:p14="http://schemas.microsoft.com/office/powerpoint/2010/main" val="247750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概要</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a:t>
            </a:fld>
            <a:endParaRPr lang="ja-JP" altLang="en-US"/>
          </a:p>
        </p:txBody>
      </p:sp>
    </p:spTree>
    <p:extLst>
      <p:ext uri="{BB962C8B-B14F-4D97-AF65-F5344CB8AC3E}">
        <p14:creationId xmlns:p14="http://schemas.microsoft.com/office/powerpoint/2010/main" val="13201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r>
              <a:rPr lang="ja-JP" altLang="en-US" sz="3600" dirty="0">
                <a:latin typeface="メイリオ" panose="020B0604030504040204" pitchFamily="50" charset="-128"/>
                <a:ea typeface="メイリオ" panose="020B0604030504040204" pitchFamily="50" charset="-128"/>
              </a:rPr>
              <a:t>国語研コーパス開発センター </a:t>
            </a:r>
            <a:r>
              <a:rPr lang="en-US" altLang="ja-JP" sz="3600" dirty="0">
                <a:latin typeface="メイリオ" panose="020B0604030504040204" pitchFamily="50" charset="-128"/>
                <a:ea typeface="メイリオ" panose="020B0604030504040204" pitchFamily="50" charset="-128"/>
              </a:rPr>
              <a:t>(FY2016-2021)</a:t>
            </a:r>
            <a:br>
              <a:rPr lang="en-US" altLang="ja-JP" sz="3600" dirty="0">
                <a:latin typeface="メイリオ" panose="020B0604030504040204" pitchFamily="50" charset="-128"/>
                <a:ea typeface="メイリオ" panose="020B0604030504040204" pitchFamily="50" charset="-128"/>
              </a:rPr>
            </a:br>
            <a:r>
              <a:rPr lang="ja-JP" altLang="en-US" sz="3600" dirty="0">
                <a:latin typeface="メイリオ" panose="020B0604030504040204" pitchFamily="50" charset="-128"/>
                <a:ea typeface="メイリオ" panose="020B0604030504040204" pitchFamily="50" charset="-128"/>
              </a:rPr>
              <a:t>日本語言語資源の包括的高度共同利用環境の整備</a:t>
            </a:r>
            <a:endParaRPr kumimoji="1" lang="ja-JP" altLang="en-US" sz="3600" dirty="0">
              <a:latin typeface="メイリオ" panose="020B0604030504040204" pitchFamily="50" charset="-128"/>
              <a:ea typeface="メイリオ" panose="020B0604030504040204" pitchFamily="50" charset="-128"/>
            </a:endParaRPr>
          </a:p>
        </p:txBody>
      </p:sp>
      <p:sp>
        <p:nvSpPr>
          <p:cNvPr id="8" name="コンテンツ プレースホルダー 7"/>
          <p:cNvSpPr>
            <a:spLocks noGrp="1"/>
          </p:cNvSpPr>
          <p:nvPr>
            <p:ph idx="1"/>
          </p:nvPr>
        </p:nvSpPr>
        <p:spPr/>
        <p:txBody>
          <a:bodyPr>
            <a:normAutofit/>
          </a:bodyPr>
          <a:lstStyle/>
          <a:p>
            <a:pPr marL="0" indent="0">
              <a:buNone/>
            </a:pPr>
            <a:endParaRPr kumimoji="1" lang="ja-JP" altLang="en-US" dirty="0">
              <a:latin typeface="メイリオ" panose="020B0604030504040204" pitchFamily="50" charset="-128"/>
              <a:ea typeface="メイリオ" panose="020B0604030504040204" pitchFamily="50" charset="-128"/>
            </a:endParaRPr>
          </a:p>
        </p:txBody>
      </p:sp>
      <p:sp>
        <p:nvSpPr>
          <p:cNvPr id="5" name="フッター プレースホルダー 4"/>
          <p:cNvSpPr>
            <a:spLocks noGrp="1"/>
          </p:cNvSpPr>
          <p:nvPr>
            <p:ph type="ftr" sz="quarter" idx="11"/>
          </p:nvPr>
        </p:nvSpPr>
        <p:spPr/>
        <p:txBody>
          <a:bodyPr/>
          <a:lstStyle/>
          <a:p>
            <a:endParaRPr lang="ja-JP" altLang="en-US">
              <a:solidFill>
                <a:schemeClr val="tx1"/>
              </a:solidFill>
              <a:latin typeface="メイリオ" panose="020B0604030504040204" pitchFamily="50" charset="-128"/>
              <a:ea typeface="メイリオ" panose="020B0604030504040204" pitchFamily="50" charset="-128"/>
            </a:endParaRPr>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latin typeface="メイリオ" panose="020B0604030504040204" pitchFamily="50" charset="-128"/>
                <a:ea typeface="メイリオ" panose="020B0604030504040204" pitchFamily="50" charset="-128"/>
              </a:rPr>
              <a:pPr/>
              <a:t>3</a:t>
            </a:fld>
            <a:endParaRPr lang="ja-JP" altLang="en-US">
              <a:latin typeface="メイリオ" panose="020B0604030504040204" pitchFamily="50" charset="-128"/>
              <a:ea typeface="メイリオ" panose="020B0604030504040204" pitchFamily="50" charset="-128"/>
            </a:endParaRPr>
          </a:p>
        </p:txBody>
      </p:sp>
      <p:sp>
        <p:nvSpPr>
          <p:cNvPr id="9" name="角丸四角形 8"/>
          <p:cNvSpPr/>
          <p:nvPr/>
        </p:nvSpPr>
        <p:spPr>
          <a:xfrm>
            <a:off x="838200" y="1825625"/>
            <a:ext cx="7272808" cy="4320480"/>
          </a:xfrm>
          <a:prstGeom prst="roundRect">
            <a:avLst>
              <a:gd name="adj" fmla="val 27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10" name="角丸四角形 9"/>
          <p:cNvSpPr/>
          <p:nvPr/>
        </p:nvSpPr>
        <p:spPr>
          <a:xfrm>
            <a:off x="910208" y="3625825"/>
            <a:ext cx="7116897" cy="2448272"/>
          </a:xfrm>
          <a:prstGeom prst="roundRect">
            <a:avLst>
              <a:gd name="adj" fmla="val 397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nvGrpSpPr>
          <p:cNvPr id="11" name="グループ化 10"/>
          <p:cNvGrpSpPr/>
          <p:nvPr/>
        </p:nvGrpSpPr>
        <p:grpSpPr>
          <a:xfrm>
            <a:off x="3573622" y="3066427"/>
            <a:ext cx="4234677" cy="504000"/>
            <a:chOff x="539552" y="2708920"/>
            <a:chExt cx="2095500" cy="504000"/>
          </a:xfrm>
        </p:grpSpPr>
        <p:grpSp>
          <p:nvGrpSpPr>
            <p:cNvPr id="64" name="グループ化 63"/>
            <p:cNvGrpSpPr/>
            <p:nvPr/>
          </p:nvGrpSpPr>
          <p:grpSpPr>
            <a:xfrm>
              <a:off x="539552" y="2708920"/>
              <a:ext cx="2095500" cy="504000"/>
              <a:chOff x="539552" y="2708920"/>
              <a:chExt cx="2095500" cy="504000"/>
            </a:xfrm>
          </p:grpSpPr>
          <p:sp>
            <p:nvSpPr>
              <p:cNvPr id="66" name="角丸四角形 65"/>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67" name="角丸四角形 66"/>
              <p:cNvSpPr/>
              <p:nvPr/>
            </p:nvSpPr>
            <p:spPr>
              <a:xfrm>
                <a:off x="539552" y="2708920"/>
                <a:ext cx="2095500" cy="496800"/>
              </a:xfrm>
              <a:prstGeom prst="roundRect">
                <a:avLst>
                  <a:gd name="adj" fmla="val 4541"/>
                </a:avLst>
              </a:prstGeom>
              <a:gradFill>
                <a:gsLst>
                  <a:gs pos="0">
                    <a:srgbClr val="316228"/>
                  </a:gs>
                  <a:gs pos="50000">
                    <a:srgbClr val="316228"/>
                  </a:gs>
                  <a:gs pos="100000">
                    <a:srgbClr val="458838"/>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65" name="テキスト ボックス 5"/>
            <p:cNvSpPr txBox="1"/>
            <p:nvPr/>
          </p:nvSpPr>
          <p:spPr>
            <a:xfrm>
              <a:off x="1089642" y="2757265"/>
              <a:ext cx="979804" cy="4001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日本語歴史コーパス</a:t>
              </a:r>
              <a:endPar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（奈良時代～明治・大正時代）</a:t>
              </a:r>
            </a:p>
          </p:txBody>
        </p:sp>
      </p:grpSp>
      <p:grpSp>
        <p:nvGrpSpPr>
          <p:cNvPr id="12" name="グループ化 11"/>
          <p:cNvGrpSpPr/>
          <p:nvPr/>
        </p:nvGrpSpPr>
        <p:grpSpPr>
          <a:xfrm>
            <a:off x="951791" y="3690689"/>
            <a:ext cx="2095500" cy="504000"/>
            <a:chOff x="539552" y="2708920"/>
            <a:chExt cx="2095500" cy="504000"/>
          </a:xfrm>
        </p:grpSpPr>
        <p:grpSp>
          <p:nvGrpSpPr>
            <p:cNvPr id="60" name="グループ化 59"/>
            <p:cNvGrpSpPr/>
            <p:nvPr/>
          </p:nvGrpSpPr>
          <p:grpSpPr>
            <a:xfrm>
              <a:off x="539552" y="2708920"/>
              <a:ext cx="2095500" cy="504000"/>
              <a:chOff x="539552" y="2708920"/>
              <a:chExt cx="2095500" cy="504000"/>
            </a:xfrm>
          </p:grpSpPr>
          <p:sp>
            <p:nvSpPr>
              <p:cNvPr id="62" name="角丸四角形 61"/>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63" name="角丸四角形 62"/>
              <p:cNvSpPr/>
              <p:nvPr/>
            </p:nvSpPr>
            <p:spPr>
              <a:xfrm>
                <a:off x="539552" y="2708920"/>
                <a:ext cx="2095500" cy="496800"/>
              </a:xfrm>
              <a:prstGeom prst="roundRect">
                <a:avLst>
                  <a:gd name="adj" fmla="val 4541"/>
                </a:avLst>
              </a:prstGeom>
              <a:gradFill>
                <a:gsLst>
                  <a:gs pos="0">
                    <a:srgbClr val="BE4295"/>
                  </a:gs>
                  <a:gs pos="50000">
                    <a:srgbClr val="BE4295"/>
                  </a:gs>
                  <a:gs pos="100000">
                    <a:srgbClr val="CB67AA"/>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61" name="テキスト ボックス 12"/>
            <p:cNvSpPr txBox="1"/>
            <p:nvPr/>
          </p:nvSpPr>
          <p:spPr>
            <a:xfrm>
              <a:off x="856244" y="2760865"/>
              <a:ext cx="1595309" cy="4001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日本語話し言葉コーパス</a:t>
              </a:r>
              <a:endPar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750</a:t>
              </a: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万語，</a:t>
              </a:r>
              <a:r>
                <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660</a:t>
              </a: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時間）</a:t>
              </a:r>
            </a:p>
          </p:txBody>
        </p:sp>
      </p:grpSp>
      <p:grpSp>
        <p:nvGrpSpPr>
          <p:cNvPr id="13" name="グループ化 12"/>
          <p:cNvGrpSpPr/>
          <p:nvPr/>
        </p:nvGrpSpPr>
        <p:grpSpPr>
          <a:xfrm>
            <a:off x="3573623" y="2507029"/>
            <a:ext cx="2095500" cy="504000"/>
            <a:chOff x="539552" y="2708920"/>
            <a:chExt cx="2095500" cy="504000"/>
          </a:xfrm>
        </p:grpSpPr>
        <p:grpSp>
          <p:nvGrpSpPr>
            <p:cNvPr id="56" name="グループ化 55"/>
            <p:cNvGrpSpPr/>
            <p:nvPr/>
          </p:nvGrpSpPr>
          <p:grpSpPr>
            <a:xfrm>
              <a:off x="539552" y="2708920"/>
              <a:ext cx="2095500" cy="504000"/>
              <a:chOff x="539552" y="2708920"/>
              <a:chExt cx="2095500" cy="504000"/>
            </a:xfrm>
          </p:grpSpPr>
          <p:sp>
            <p:nvSpPr>
              <p:cNvPr id="58" name="角丸四角形 57"/>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59" name="角丸四角形 58"/>
              <p:cNvSpPr/>
              <p:nvPr/>
            </p:nvSpPr>
            <p:spPr>
              <a:xfrm>
                <a:off x="539552" y="2708920"/>
                <a:ext cx="2095500" cy="496800"/>
              </a:xfrm>
              <a:prstGeom prst="roundRect">
                <a:avLst>
                  <a:gd name="adj" fmla="val 4541"/>
                </a:avLst>
              </a:prstGeom>
              <a:gradFill>
                <a:gsLst>
                  <a:gs pos="0">
                    <a:srgbClr val="DE5C5F"/>
                  </a:gs>
                  <a:gs pos="50000">
                    <a:srgbClr val="E3777A"/>
                  </a:gs>
                  <a:gs pos="100000">
                    <a:srgbClr val="EFAFB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57" name="テキスト ボックス 19"/>
            <p:cNvSpPr txBox="1"/>
            <p:nvPr/>
          </p:nvSpPr>
          <p:spPr>
            <a:xfrm>
              <a:off x="655858" y="2760865"/>
              <a:ext cx="1851789" cy="4001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国語研日本語ウェブコーパス</a:t>
              </a:r>
              <a:endPar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250</a:t>
              </a: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億語）</a:t>
              </a:r>
              <a:endPar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grpSp>
        <p:nvGrpSpPr>
          <p:cNvPr id="14" name="グループ化 13"/>
          <p:cNvGrpSpPr/>
          <p:nvPr/>
        </p:nvGrpSpPr>
        <p:grpSpPr>
          <a:xfrm>
            <a:off x="1393449" y="1897633"/>
            <a:ext cx="2095500" cy="553998"/>
            <a:chOff x="539552" y="2683921"/>
            <a:chExt cx="2095500" cy="553998"/>
          </a:xfrm>
        </p:grpSpPr>
        <p:grpSp>
          <p:nvGrpSpPr>
            <p:cNvPr id="52" name="グループ化 51"/>
            <p:cNvGrpSpPr/>
            <p:nvPr/>
          </p:nvGrpSpPr>
          <p:grpSpPr>
            <a:xfrm>
              <a:off x="539552" y="2708920"/>
              <a:ext cx="2095500" cy="504000"/>
              <a:chOff x="539552" y="2708920"/>
              <a:chExt cx="2095500" cy="504000"/>
            </a:xfrm>
          </p:grpSpPr>
          <p:sp>
            <p:nvSpPr>
              <p:cNvPr id="54" name="角丸四角形 53"/>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55" name="角丸四角形 54"/>
              <p:cNvSpPr/>
              <p:nvPr/>
            </p:nvSpPr>
            <p:spPr>
              <a:xfrm>
                <a:off x="539552" y="2708920"/>
                <a:ext cx="2095500" cy="496800"/>
              </a:xfrm>
              <a:prstGeom prst="roundRect">
                <a:avLst>
                  <a:gd name="adj" fmla="val 4541"/>
                </a:avLst>
              </a:prstGeom>
              <a:gradFill flip="none" rotWithShape="1">
                <a:gsLst>
                  <a:gs pos="0">
                    <a:srgbClr val="113C64"/>
                  </a:gs>
                  <a:gs pos="50000">
                    <a:srgbClr val="113C64"/>
                  </a:gs>
                  <a:gs pos="100000">
                    <a:srgbClr val="1E69AE"/>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53" name="テキスト ボックス 26"/>
            <p:cNvSpPr txBox="1"/>
            <p:nvPr/>
          </p:nvSpPr>
          <p:spPr>
            <a:xfrm>
              <a:off x="853767" y="2683921"/>
              <a:ext cx="1467069" cy="553998"/>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現代日本語</a:t>
              </a:r>
              <a:endPar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書き言葉均衡</a:t>
              </a: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コーパス</a:t>
              </a:r>
              <a:endPar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1</a:t>
              </a: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億語）</a:t>
              </a:r>
              <a:endPar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grpSp>
        <p:nvGrpSpPr>
          <p:cNvPr id="15" name="グループ化 14"/>
          <p:cNvGrpSpPr/>
          <p:nvPr/>
        </p:nvGrpSpPr>
        <p:grpSpPr>
          <a:xfrm>
            <a:off x="5712800" y="4278955"/>
            <a:ext cx="2095500" cy="504000"/>
            <a:chOff x="539552" y="2708920"/>
            <a:chExt cx="2095500" cy="504000"/>
          </a:xfrm>
        </p:grpSpPr>
        <p:grpSp>
          <p:nvGrpSpPr>
            <p:cNvPr id="48" name="グループ化 47"/>
            <p:cNvGrpSpPr/>
            <p:nvPr/>
          </p:nvGrpSpPr>
          <p:grpSpPr>
            <a:xfrm>
              <a:off x="539552" y="2708920"/>
              <a:ext cx="2095500" cy="504000"/>
              <a:chOff x="539552" y="2708920"/>
              <a:chExt cx="2095500" cy="504000"/>
            </a:xfrm>
          </p:grpSpPr>
          <p:sp>
            <p:nvSpPr>
              <p:cNvPr id="50" name="角丸四角形 49"/>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51" name="角丸四角形 50"/>
              <p:cNvSpPr/>
              <p:nvPr/>
            </p:nvSpPr>
            <p:spPr>
              <a:xfrm>
                <a:off x="539552" y="2708920"/>
                <a:ext cx="2095500" cy="496800"/>
              </a:xfrm>
              <a:prstGeom prst="roundRect">
                <a:avLst>
                  <a:gd name="adj" fmla="val 4541"/>
                </a:avLst>
              </a:prstGeom>
              <a:gradFill>
                <a:gsLst>
                  <a:gs pos="0">
                    <a:srgbClr val="1E69AE"/>
                  </a:gs>
                  <a:gs pos="50000">
                    <a:srgbClr val="4476B2"/>
                  </a:gs>
                  <a:gs pos="100000">
                    <a:srgbClr val="618DC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49" name="テキスト ボックス 33"/>
            <p:cNvSpPr txBox="1"/>
            <p:nvPr/>
          </p:nvSpPr>
          <p:spPr>
            <a:xfrm>
              <a:off x="1084907" y="2757265"/>
              <a:ext cx="1210588" cy="4001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日常会話コーパス</a:t>
              </a:r>
              <a:endPar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200</a:t>
              </a: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時間）</a:t>
              </a:r>
            </a:p>
          </p:txBody>
        </p:sp>
      </p:grpSp>
      <p:grpSp>
        <p:nvGrpSpPr>
          <p:cNvPr id="16" name="グループ化 15"/>
          <p:cNvGrpSpPr/>
          <p:nvPr/>
        </p:nvGrpSpPr>
        <p:grpSpPr>
          <a:xfrm>
            <a:off x="4754329" y="4852518"/>
            <a:ext cx="3053971" cy="504000"/>
            <a:chOff x="539552" y="2708920"/>
            <a:chExt cx="2095500" cy="504000"/>
          </a:xfrm>
        </p:grpSpPr>
        <p:grpSp>
          <p:nvGrpSpPr>
            <p:cNvPr id="44" name="グループ化 43"/>
            <p:cNvGrpSpPr/>
            <p:nvPr/>
          </p:nvGrpSpPr>
          <p:grpSpPr>
            <a:xfrm>
              <a:off x="539552" y="2708920"/>
              <a:ext cx="2095500" cy="504000"/>
              <a:chOff x="539552" y="2708920"/>
              <a:chExt cx="2095500" cy="504000"/>
            </a:xfrm>
          </p:grpSpPr>
          <p:sp>
            <p:nvSpPr>
              <p:cNvPr id="46" name="角丸四角形 45"/>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47" name="角丸四角形 46"/>
              <p:cNvSpPr/>
              <p:nvPr/>
            </p:nvSpPr>
            <p:spPr>
              <a:xfrm>
                <a:off x="539552" y="2708920"/>
                <a:ext cx="2095500" cy="496800"/>
              </a:xfrm>
              <a:prstGeom prst="roundRect">
                <a:avLst>
                  <a:gd name="adj" fmla="val 4541"/>
                </a:avLst>
              </a:prstGeom>
              <a:gradFill>
                <a:gsLst>
                  <a:gs pos="0">
                    <a:srgbClr val="DAA600"/>
                  </a:gs>
                  <a:gs pos="50000">
                    <a:srgbClr val="FFC000"/>
                  </a:gs>
                  <a:gs pos="100000">
                    <a:srgbClr val="FFD85D"/>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45" name="テキスト ボックス 48"/>
            <p:cNvSpPr txBox="1"/>
            <p:nvPr/>
          </p:nvSpPr>
          <p:spPr>
            <a:xfrm>
              <a:off x="1313917" y="2770139"/>
              <a:ext cx="654667" cy="4001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方言コーパス</a:t>
              </a:r>
              <a:endPar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kumimoji="1"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90</a:t>
              </a: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時間）</a:t>
              </a:r>
            </a:p>
          </p:txBody>
        </p:sp>
      </p:grpSp>
      <p:grpSp>
        <p:nvGrpSpPr>
          <p:cNvPr id="17" name="グループ化 16"/>
          <p:cNvGrpSpPr/>
          <p:nvPr/>
        </p:nvGrpSpPr>
        <p:grpSpPr>
          <a:xfrm>
            <a:off x="3599939" y="5429140"/>
            <a:ext cx="4208361" cy="504000"/>
            <a:chOff x="539552" y="2708920"/>
            <a:chExt cx="2095500" cy="504000"/>
          </a:xfrm>
        </p:grpSpPr>
        <p:grpSp>
          <p:nvGrpSpPr>
            <p:cNvPr id="40" name="グループ化 39"/>
            <p:cNvGrpSpPr/>
            <p:nvPr/>
          </p:nvGrpSpPr>
          <p:grpSpPr>
            <a:xfrm>
              <a:off x="539552" y="2708920"/>
              <a:ext cx="2095500" cy="504000"/>
              <a:chOff x="539552" y="2708920"/>
              <a:chExt cx="2095500" cy="504000"/>
            </a:xfrm>
          </p:grpSpPr>
          <p:sp>
            <p:nvSpPr>
              <p:cNvPr id="42" name="角丸四角形 41"/>
              <p:cNvSpPr/>
              <p:nvPr/>
            </p:nvSpPr>
            <p:spPr>
              <a:xfrm>
                <a:off x="539552" y="2708920"/>
                <a:ext cx="2095500" cy="504000"/>
              </a:xfrm>
              <a:prstGeom prst="roundRect">
                <a:avLst>
                  <a:gd name="adj" fmla="val 454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43" name="角丸四角形 42"/>
              <p:cNvSpPr/>
              <p:nvPr/>
            </p:nvSpPr>
            <p:spPr>
              <a:xfrm>
                <a:off x="539552" y="2708920"/>
                <a:ext cx="2095500" cy="496800"/>
              </a:xfrm>
              <a:prstGeom prst="roundRect">
                <a:avLst>
                  <a:gd name="adj" fmla="val 4541"/>
                </a:avLst>
              </a:prstGeom>
              <a:gradFill>
                <a:gsLst>
                  <a:gs pos="0">
                    <a:schemeClr val="accent3">
                      <a:lumMod val="75000"/>
                    </a:schemeClr>
                  </a:gs>
                  <a:gs pos="50000">
                    <a:schemeClr val="accent3">
                      <a:lumMod val="75000"/>
                    </a:schemeClr>
                  </a:gs>
                  <a:gs pos="100000">
                    <a:schemeClr val="accent3">
                      <a:lumMod val="60000"/>
                      <a:lumOff val="4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grpSp>
        <p:sp>
          <p:nvSpPr>
            <p:cNvPr id="41" name="テキスト ボックス 55"/>
            <p:cNvSpPr txBox="1"/>
            <p:nvPr/>
          </p:nvSpPr>
          <p:spPr>
            <a:xfrm>
              <a:off x="753142" y="2840869"/>
              <a:ext cx="1688342" cy="246221"/>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多言語母語の日本語学習者横断コーパス</a:t>
              </a: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（母語</a:t>
              </a:r>
              <a:r>
                <a:rPr lang="en-US" altLang="ja-JP"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12</a:t>
              </a:r>
              <a:r>
                <a:rPr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言語）</a:t>
              </a:r>
              <a:endPar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sp>
        <p:nvSpPr>
          <p:cNvPr id="18" name="右矢印 17"/>
          <p:cNvSpPr/>
          <p:nvPr/>
        </p:nvSpPr>
        <p:spPr>
          <a:xfrm>
            <a:off x="838200" y="6218113"/>
            <a:ext cx="7407452" cy="720080"/>
          </a:xfrm>
          <a:prstGeom prst="rightArrow">
            <a:avLst>
              <a:gd name="adj1" fmla="val 50000"/>
              <a:gd name="adj2" fmla="val 74923"/>
            </a:avLst>
          </a:prstGeom>
          <a:gradFill flip="none" rotWithShape="1">
            <a:gsLst>
              <a:gs pos="0">
                <a:schemeClr val="bg2"/>
              </a:gs>
              <a:gs pos="14000">
                <a:schemeClr val="accent1">
                  <a:lumMod val="40000"/>
                  <a:lumOff val="60000"/>
                </a:schemeClr>
              </a:gs>
              <a:gs pos="100000">
                <a:srgbClr val="7FF1E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latin typeface="メイリオ" panose="020B0604030504040204" pitchFamily="50" charset="-128"/>
              <a:ea typeface="メイリオ" panose="020B0604030504040204" pitchFamily="50" charset="-128"/>
            </a:endParaRPr>
          </a:p>
        </p:txBody>
      </p:sp>
      <p:cxnSp>
        <p:nvCxnSpPr>
          <p:cNvPr id="19" name="直線コネクタ 18"/>
          <p:cNvCxnSpPr/>
          <p:nvPr/>
        </p:nvCxnSpPr>
        <p:spPr>
          <a:xfrm>
            <a:off x="3488949" y="6421757"/>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5806752" y="6421757"/>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テキスト ボックス 69"/>
          <p:cNvSpPr txBox="1"/>
          <p:nvPr/>
        </p:nvSpPr>
        <p:spPr>
          <a:xfrm>
            <a:off x="1645991" y="6458025"/>
            <a:ext cx="840295" cy="2616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1</a:t>
            </a:r>
            <a:r>
              <a:rPr lang="ja-JP" altLang="en-US" sz="1100" b="1" dirty="0">
                <a:latin typeface="メイリオ" panose="020B0604030504040204" pitchFamily="50" charset="-128"/>
                <a:ea typeface="メイリオ" panose="020B0604030504040204" pitchFamily="50" charset="-128"/>
              </a:rPr>
              <a:t>期以前</a:t>
            </a:r>
          </a:p>
        </p:txBody>
      </p:sp>
      <p:sp>
        <p:nvSpPr>
          <p:cNvPr id="22" name="テキスト ボックス 70"/>
          <p:cNvSpPr txBox="1"/>
          <p:nvPr/>
        </p:nvSpPr>
        <p:spPr>
          <a:xfrm>
            <a:off x="4189911" y="6448179"/>
            <a:ext cx="1128835" cy="2616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2</a:t>
            </a:r>
            <a:r>
              <a:rPr lang="ja-JP" altLang="en-US" sz="1100" b="1" dirty="0">
                <a:latin typeface="メイリオ" panose="020B0604030504040204" pitchFamily="50" charset="-128"/>
                <a:ea typeface="メイリオ" panose="020B0604030504040204" pitchFamily="50" charset="-128"/>
              </a:rPr>
              <a:t>期中期計画</a:t>
            </a:r>
          </a:p>
        </p:txBody>
      </p:sp>
      <p:sp>
        <p:nvSpPr>
          <p:cNvPr id="23" name="テキスト ボックス 71"/>
          <p:cNvSpPr txBox="1"/>
          <p:nvPr/>
        </p:nvSpPr>
        <p:spPr>
          <a:xfrm>
            <a:off x="5878760" y="6460741"/>
            <a:ext cx="2725426" cy="26161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pt-BR" altLang="ja-JP" sz="1100" b="1" dirty="0">
                <a:effectLst>
                  <a:outerShdw blurRad="38100" dist="38100" dir="2700000" algn="tl">
                    <a:schemeClr val="tx1">
                      <a:alpha val="43000"/>
                    </a:schemeClr>
                  </a:outerShdw>
                </a:effectLst>
                <a:latin typeface="メイリオ" panose="020B0604030504040204" pitchFamily="50" charset="-128"/>
                <a:ea typeface="メイリオ" panose="020B0604030504040204" pitchFamily="50" charset="-128"/>
              </a:rPr>
              <a:t>2016 2017 2018 2019 2020 2021</a:t>
            </a:r>
          </a:p>
        </p:txBody>
      </p:sp>
      <p:sp>
        <p:nvSpPr>
          <p:cNvPr id="24" name="角丸四角形 23"/>
          <p:cNvSpPr/>
          <p:nvPr/>
        </p:nvSpPr>
        <p:spPr>
          <a:xfrm>
            <a:off x="3488948" y="4225496"/>
            <a:ext cx="4383191" cy="1776593"/>
          </a:xfrm>
          <a:prstGeom prst="roundRect">
            <a:avLst>
              <a:gd name="adj" fmla="val 3954"/>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pic>
        <p:nvPicPr>
          <p:cNvPr id="25" name="図 24" descr="手頃なヘッドセット 値段が ..."/>
          <p:cNvPicPr>
            <a:picLocks noChangeAspect="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5903910" y="4347671"/>
            <a:ext cx="359368" cy="359368"/>
          </a:xfrm>
          <a:prstGeom prst="rect">
            <a:avLst/>
          </a:prstGeom>
        </p:spPr>
      </p:pic>
      <p:pic>
        <p:nvPicPr>
          <p:cNvPr id="26" name="図 25" descr="手頃なヘッドセット 値段が ..."/>
          <p:cNvPicPr>
            <a:picLocks noChangeAspect="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5544542" y="4934108"/>
            <a:ext cx="359368" cy="359368"/>
          </a:xfrm>
          <a:prstGeom prst="rect">
            <a:avLst/>
          </a:prstGeom>
        </p:spPr>
      </p:pic>
      <p:pic>
        <p:nvPicPr>
          <p:cNvPr id="27" name="図 26" descr="手頃なヘッドセット 値段が ..."/>
          <p:cNvPicPr>
            <a:picLocks noChangeAspect="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3689929" y="5494797"/>
            <a:ext cx="359368" cy="359368"/>
          </a:xfrm>
          <a:prstGeom prst="rect">
            <a:avLst/>
          </a:prstGeom>
        </p:spPr>
      </p:pic>
      <p:pic>
        <p:nvPicPr>
          <p:cNvPr id="28" name="図 27" descr="手頃なヘッドセット 値段が ..."/>
          <p:cNvPicPr>
            <a:picLocks noChangeAspect="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005056" y="3767550"/>
            <a:ext cx="359368" cy="359368"/>
          </a:xfrm>
          <a:prstGeom prst="rect">
            <a:avLst/>
          </a:prstGeom>
        </p:spPr>
      </p:pic>
      <p:sp>
        <p:nvSpPr>
          <p:cNvPr id="29" name="右矢印 28"/>
          <p:cNvSpPr/>
          <p:nvPr/>
        </p:nvSpPr>
        <p:spPr>
          <a:xfrm>
            <a:off x="3488949" y="1969641"/>
            <a:ext cx="4406035" cy="377783"/>
          </a:xfrm>
          <a:prstGeom prst="rightArrow">
            <a:avLst/>
          </a:prstGeom>
          <a:gradFill flip="none" rotWithShape="1">
            <a:gsLst>
              <a:gs pos="0">
                <a:srgbClr val="66FFFF">
                  <a:shade val="30000"/>
                  <a:satMod val="115000"/>
                </a:srgbClr>
              </a:gs>
              <a:gs pos="50000">
                <a:srgbClr val="66FFFF">
                  <a:shade val="67500"/>
                  <a:satMod val="115000"/>
                </a:srgbClr>
              </a:gs>
              <a:gs pos="100000">
                <a:srgbClr val="66FFFF">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30" name="テキスト ボックス 79"/>
          <p:cNvSpPr txBox="1"/>
          <p:nvPr/>
        </p:nvSpPr>
        <p:spPr>
          <a:xfrm>
            <a:off x="6368248" y="2027727"/>
            <a:ext cx="710451" cy="246221"/>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000" b="1" dirty="0">
                <a:solidFill>
                  <a:schemeClr val="bg1"/>
                </a:solidFill>
                <a:latin typeface="メイリオ" panose="020B0604030504040204" pitchFamily="50" charset="-128"/>
                <a:ea typeface="メイリオ" panose="020B0604030504040204" pitchFamily="50" charset="-128"/>
              </a:rPr>
              <a:t>仕様変更</a:t>
            </a:r>
            <a:endParaRPr kumimoji="1" lang="ja-JP" altLang="en-US" sz="1000" b="1" dirty="0">
              <a:solidFill>
                <a:schemeClr val="bg1"/>
              </a:solidFill>
              <a:latin typeface="メイリオ" panose="020B0604030504040204" pitchFamily="50" charset="-128"/>
              <a:ea typeface="メイリオ" panose="020B0604030504040204" pitchFamily="50" charset="-128"/>
            </a:endParaRPr>
          </a:p>
        </p:txBody>
      </p:sp>
      <p:sp>
        <p:nvSpPr>
          <p:cNvPr id="31" name="右矢印 30"/>
          <p:cNvSpPr/>
          <p:nvPr/>
        </p:nvSpPr>
        <p:spPr>
          <a:xfrm>
            <a:off x="3047291" y="3740764"/>
            <a:ext cx="4846445" cy="377783"/>
          </a:xfrm>
          <a:prstGeom prst="rightArrow">
            <a:avLst/>
          </a:prstGeom>
          <a:gradFill flip="none" rotWithShape="1">
            <a:gsLst>
              <a:gs pos="0">
                <a:srgbClr val="66FFFF">
                  <a:shade val="30000"/>
                  <a:satMod val="115000"/>
                </a:srgbClr>
              </a:gs>
              <a:gs pos="50000">
                <a:srgbClr val="66FFFF">
                  <a:shade val="67500"/>
                  <a:satMod val="115000"/>
                </a:srgbClr>
              </a:gs>
              <a:gs pos="100000">
                <a:srgbClr val="66FFFF">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32" name="テキスト ボックス 82"/>
          <p:cNvSpPr txBox="1"/>
          <p:nvPr/>
        </p:nvSpPr>
        <p:spPr>
          <a:xfrm>
            <a:off x="6368248" y="3806544"/>
            <a:ext cx="710451" cy="246221"/>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000" b="1" dirty="0">
                <a:solidFill>
                  <a:schemeClr val="bg1"/>
                </a:solidFill>
                <a:latin typeface="メイリオ" panose="020B0604030504040204" pitchFamily="50" charset="-128"/>
                <a:ea typeface="メイリオ" panose="020B0604030504040204" pitchFamily="50" charset="-128"/>
              </a:rPr>
              <a:t>仕様変更</a:t>
            </a:r>
            <a:endParaRPr kumimoji="1" lang="ja-JP" altLang="en-US" sz="1000" b="1" dirty="0">
              <a:solidFill>
                <a:schemeClr val="bg1"/>
              </a:solidFill>
              <a:latin typeface="メイリオ" panose="020B0604030504040204" pitchFamily="50" charset="-128"/>
              <a:ea typeface="メイリオ" panose="020B0604030504040204" pitchFamily="50" charset="-128"/>
            </a:endParaRPr>
          </a:p>
        </p:txBody>
      </p:sp>
      <p:sp>
        <p:nvSpPr>
          <p:cNvPr id="33" name="右矢印 32"/>
          <p:cNvSpPr/>
          <p:nvPr/>
        </p:nvSpPr>
        <p:spPr>
          <a:xfrm>
            <a:off x="5669123" y="2558974"/>
            <a:ext cx="2203017" cy="377783"/>
          </a:xfrm>
          <a:prstGeom prst="rightArrow">
            <a:avLst/>
          </a:prstGeom>
          <a:gradFill flip="none" rotWithShape="1">
            <a:gsLst>
              <a:gs pos="0">
                <a:srgbClr val="66FFFF">
                  <a:shade val="30000"/>
                  <a:satMod val="115000"/>
                </a:srgbClr>
              </a:gs>
              <a:gs pos="50000">
                <a:srgbClr val="66FFFF">
                  <a:shade val="67500"/>
                  <a:satMod val="115000"/>
                </a:srgbClr>
              </a:gs>
              <a:gs pos="100000">
                <a:srgbClr val="66FFFF">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bg1"/>
              </a:solidFill>
              <a:latin typeface="メイリオ" panose="020B0604030504040204" pitchFamily="50" charset="-128"/>
              <a:ea typeface="メイリオ" panose="020B0604030504040204" pitchFamily="50" charset="-128"/>
            </a:endParaRPr>
          </a:p>
        </p:txBody>
      </p:sp>
      <p:sp>
        <p:nvSpPr>
          <p:cNvPr id="34" name="テキスト ボックス 85"/>
          <p:cNvSpPr txBox="1"/>
          <p:nvPr/>
        </p:nvSpPr>
        <p:spPr>
          <a:xfrm>
            <a:off x="6368248" y="2632318"/>
            <a:ext cx="710451" cy="246221"/>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000" b="1" dirty="0">
                <a:solidFill>
                  <a:schemeClr val="bg1"/>
                </a:solidFill>
                <a:latin typeface="メイリオ" panose="020B0604030504040204" pitchFamily="50" charset="-128"/>
                <a:ea typeface="メイリオ" panose="020B0604030504040204" pitchFamily="50" charset="-128"/>
              </a:rPr>
              <a:t>仕様変更</a:t>
            </a:r>
            <a:endParaRPr kumimoji="1" lang="ja-JP" altLang="en-US" sz="1000" b="1" dirty="0">
              <a:solidFill>
                <a:schemeClr val="bg1"/>
              </a:solidFill>
              <a:latin typeface="メイリオ" panose="020B0604030504040204" pitchFamily="50" charset="-128"/>
              <a:ea typeface="メイリオ" panose="020B0604030504040204" pitchFamily="50" charset="-128"/>
            </a:endParaRPr>
          </a:p>
        </p:txBody>
      </p:sp>
      <p:grpSp>
        <p:nvGrpSpPr>
          <p:cNvPr id="35" name="グループ化 34"/>
          <p:cNvGrpSpPr/>
          <p:nvPr/>
        </p:nvGrpSpPr>
        <p:grpSpPr>
          <a:xfrm>
            <a:off x="1302781" y="3269594"/>
            <a:ext cx="1744510" cy="262065"/>
            <a:chOff x="771022" y="5038117"/>
            <a:chExt cx="1744510" cy="262065"/>
          </a:xfrm>
        </p:grpSpPr>
        <p:sp>
          <p:nvSpPr>
            <p:cNvPr id="38" name="テキスト ボックス 87"/>
            <p:cNvSpPr txBox="1"/>
            <p:nvPr/>
          </p:nvSpPr>
          <p:spPr>
            <a:xfrm>
              <a:off x="771022" y="5038117"/>
              <a:ext cx="1744510" cy="261610"/>
            </a:xfrm>
            <a:prstGeom prst="rect">
              <a:avLst/>
            </a:prstGeom>
            <a:noFill/>
            <a:ln w="12700">
              <a:solidFill>
                <a:srgbClr val="002060"/>
              </a:solidFill>
              <a:prstDash val="sysDash"/>
            </a:ln>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100" dirty="0">
                  <a:latin typeface="メイリオ" panose="020B0604030504040204" pitchFamily="50" charset="-128"/>
                  <a:ea typeface="メイリオ" panose="020B0604030504040204" pitchFamily="50" charset="-128"/>
                </a:rPr>
                <a:t>　　　は音声情報を含む</a:t>
              </a:r>
              <a:endParaRPr kumimoji="1" lang="ja-JP" altLang="en-US" sz="1100" dirty="0">
                <a:latin typeface="メイリオ" panose="020B0604030504040204" pitchFamily="50" charset="-128"/>
                <a:ea typeface="メイリオ" panose="020B0604030504040204" pitchFamily="50" charset="-128"/>
              </a:endParaRPr>
            </a:p>
          </p:txBody>
        </p:sp>
        <p:pic>
          <p:nvPicPr>
            <p:cNvPr id="39" name="図 38" descr="手頃なヘッドセット 値段が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100" y="5053050"/>
              <a:ext cx="247132" cy="247132"/>
            </a:xfrm>
            <a:prstGeom prst="rect">
              <a:avLst/>
            </a:prstGeom>
          </p:spPr>
        </p:pic>
      </p:grpSp>
      <p:sp>
        <p:nvSpPr>
          <p:cNvPr id="36" name="テキスト ボックス 1"/>
          <p:cNvSpPr txBox="1"/>
          <p:nvPr/>
        </p:nvSpPr>
        <p:spPr>
          <a:xfrm>
            <a:off x="3573623" y="4301113"/>
            <a:ext cx="737702" cy="307777"/>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400" b="1" dirty="0">
                <a:latin typeface="メイリオ" panose="020B0604030504040204" pitchFamily="50" charset="-128"/>
                <a:ea typeface="メイリオ" panose="020B0604030504040204" pitchFamily="50" charset="-128"/>
              </a:rPr>
              <a:t>開発中</a:t>
            </a:r>
            <a:endParaRPr kumimoji="1" lang="ja-JP" altLang="en-US" sz="1400" b="1" dirty="0">
              <a:latin typeface="メイリオ" panose="020B0604030504040204" pitchFamily="50" charset="-128"/>
              <a:ea typeface="メイリオ" panose="020B0604030504040204" pitchFamily="50" charset="-128"/>
            </a:endParaRPr>
          </a:p>
        </p:txBody>
      </p:sp>
      <p:sp>
        <p:nvSpPr>
          <p:cNvPr id="37" name="テキスト ボックス 2"/>
          <p:cNvSpPr txBox="1"/>
          <p:nvPr/>
        </p:nvSpPr>
        <p:spPr>
          <a:xfrm>
            <a:off x="984767" y="2616929"/>
            <a:ext cx="1261885" cy="523220"/>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1400" b="1" dirty="0">
                <a:latin typeface="メイリオ" panose="020B0604030504040204" pitchFamily="50" charset="-128"/>
                <a:ea typeface="メイリオ" panose="020B0604030504040204" pitchFamily="50" charset="-128"/>
              </a:rPr>
              <a:t>言語資源</a:t>
            </a:r>
            <a:endParaRPr kumimoji="1" lang="en-US" altLang="ja-JP" sz="1400" b="1" dirty="0">
              <a:latin typeface="メイリオ" panose="020B0604030504040204" pitchFamily="50" charset="-128"/>
              <a:ea typeface="メイリオ" panose="020B0604030504040204" pitchFamily="50" charset="-128"/>
            </a:endParaRPr>
          </a:p>
          <a:p>
            <a:pPr algn="ctr"/>
            <a:r>
              <a:rPr lang="ja-JP" altLang="en-US" sz="1400" b="1" dirty="0">
                <a:latin typeface="メイリオ" panose="020B0604030504040204" pitchFamily="50" charset="-128"/>
                <a:ea typeface="メイリオ" panose="020B0604030504040204" pitchFamily="50" charset="-128"/>
              </a:rPr>
              <a:t>（コーパス）</a:t>
            </a:r>
            <a:endParaRPr kumimoji="1" lang="ja-JP" altLang="en-US" sz="1400" b="1" dirty="0">
              <a:latin typeface="メイリオ" panose="020B0604030504040204" pitchFamily="50" charset="-128"/>
              <a:ea typeface="メイリオ" panose="020B0604030504040204" pitchFamily="50" charset="-128"/>
            </a:endParaRPr>
          </a:p>
        </p:txBody>
      </p:sp>
      <p:sp>
        <p:nvSpPr>
          <p:cNvPr id="69" name="テキスト ボックス 99"/>
          <p:cNvSpPr txBox="1"/>
          <p:nvPr/>
        </p:nvSpPr>
        <p:spPr>
          <a:xfrm>
            <a:off x="8599014" y="5483965"/>
            <a:ext cx="2832613" cy="101566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2000" b="1" dirty="0">
                <a:latin typeface="メイリオ" panose="020B0604030504040204" pitchFamily="50" charset="-128"/>
                <a:ea typeface="メイリオ" panose="020B0604030504040204" pitchFamily="50" charset="-128"/>
              </a:rPr>
              <a:t>データ仕様の統一と</a:t>
            </a:r>
            <a:endParaRPr lang="en-US" altLang="ja-JP" sz="2000" b="1" dirty="0">
              <a:latin typeface="メイリオ" panose="020B0604030504040204" pitchFamily="50" charset="-128"/>
              <a:ea typeface="メイリオ" panose="020B0604030504040204" pitchFamily="50" charset="-128"/>
            </a:endParaRPr>
          </a:p>
          <a:p>
            <a:pPr algn="ctr"/>
            <a:r>
              <a:rPr lang="ja-JP" altLang="en-US" sz="2000" b="1" dirty="0">
                <a:latin typeface="メイリオ" panose="020B0604030504040204" pitchFamily="50" charset="-128"/>
                <a:ea typeface="メイリオ" panose="020B0604030504040204" pitchFamily="50" charset="-128"/>
              </a:rPr>
              <a:t>包括的検索環境の構築（</a:t>
            </a:r>
            <a:r>
              <a:rPr lang="en-US" altLang="ja-JP" sz="2000" b="1" dirty="0">
                <a:latin typeface="メイリオ" panose="020B0604030504040204" pitchFamily="50" charset="-128"/>
                <a:ea typeface="メイリオ" panose="020B0604030504040204" pitchFamily="50" charset="-128"/>
              </a:rPr>
              <a:t>2016-2021)</a:t>
            </a:r>
            <a:endParaRPr kumimoji="1" lang="ja-JP" altLang="en-US" sz="2000" b="1" dirty="0">
              <a:latin typeface="メイリオ" panose="020B0604030504040204" pitchFamily="50" charset="-128"/>
              <a:ea typeface="メイリオ" panose="020B0604030504040204" pitchFamily="50" charset="-128"/>
            </a:endParaRPr>
          </a:p>
        </p:txBody>
      </p:sp>
      <p:sp>
        <p:nvSpPr>
          <p:cNvPr id="70" name="角丸四角形吹き出し 69"/>
          <p:cNvSpPr/>
          <p:nvPr/>
        </p:nvSpPr>
        <p:spPr>
          <a:xfrm>
            <a:off x="8918134" y="2354675"/>
            <a:ext cx="1013509" cy="1422129"/>
          </a:xfrm>
          <a:prstGeom prst="wedgeRoundRectCallout">
            <a:avLst>
              <a:gd name="adj1" fmla="val -128239"/>
              <a:gd name="adj2" fmla="val 24228"/>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71" name="角丸四角形 70"/>
          <p:cNvSpPr/>
          <p:nvPr/>
        </p:nvSpPr>
        <p:spPr>
          <a:xfrm>
            <a:off x="8855498" y="1863761"/>
            <a:ext cx="1809375" cy="3314814"/>
          </a:xfrm>
          <a:prstGeom prst="roundRect">
            <a:avLst>
              <a:gd name="adj" fmla="val 607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72" name="角丸四角形 71"/>
          <p:cNvSpPr/>
          <p:nvPr/>
        </p:nvSpPr>
        <p:spPr>
          <a:xfrm>
            <a:off x="8939921" y="3100720"/>
            <a:ext cx="1660300" cy="53719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統一インターフェースによる包括的検索</a:t>
            </a:r>
          </a:p>
        </p:txBody>
      </p:sp>
      <p:pic>
        <p:nvPicPr>
          <p:cNvPr id="73" name="Picture 4" descr="unidic_bt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174" y="2638995"/>
            <a:ext cx="1384610" cy="18000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16" descr="chunagon_bt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9175" y="3774776"/>
            <a:ext cx="1395503" cy="181415"/>
          </a:xfrm>
          <a:prstGeom prst="rect">
            <a:avLst/>
          </a:prstGeom>
          <a:noFill/>
          <a:extLst>
            <a:ext uri="{909E8E84-426E-40DD-AFC4-6F175D3DCCD1}">
              <a14:hiddenFill xmlns:a14="http://schemas.microsoft.com/office/drawing/2010/main">
                <a:solidFill>
                  <a:srgbClr val="FFFFFF"/>
                </a:solidFill>
              </a14:hiddenFill>
            </a:ext>
          </a:extLst>
        </p:spPr>
      </p:pic>
      <p:sp>
        <p:nvSpPr>
          <p:cNvPr id="77" name="角丸四角形吹き出し 76"/>
          <p:cNvSpPr/>
          <p:nvPr/>
        </p:nvSpPr>
        <p:spPr>
          <a:xfrm>
            <a:off x="9004574" y="4370579"/>
            <a:ext cx="953544" cy="479164"/>
          </a:xfrm>
          <a:prstGeom prst="wedgeRoundRectCallout">
            <a:avLst>
              <a:gd name="adj1" fmla="val -100739"/>
              <a:gd name="adj2" fmla="val 51457"/>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78" name="角丸四角形 77"/>
          <p:cNvSpPr/>
          <p:nvPr/>
        </p:nvSpPr>
        <p:spPr>
          <a:xfrm>
            <a:off x="8999514" y="4245168"/>
            <a:ext cx="1511224" cy="813906"/>
          </a:xfrm>
          <a:prstGeom prst="round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endParaRPr lang="en-US" altLang="ja-JP" sz="1050" dirty="0">
              <a:solidFill>
                <a:schemeClr val="bg1"/>
              </a:solidFill>
              <a:latin typeface="メイリオ" panose="020B0604030504040204" pitchFamily="50" charset="-128"/>
              <a:ea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rPr>
              <a:t>マルチメディア</a:t>
            </a:r>
            <a:r>
              <a:rPr kumimoji="1" lang="ja-JP" altLang="en-US" sz="1050" dirty="0">
                <a:solidFill>
                  <a:schemeClr val="tx1"/>
                </a:solidFill>
                <a:latin typeface="メイリオ" panose="020B0604030504040204" pitchFamily="50" charset="-128"/>
                <a:ea typeface="メイリオ" panose="020B0604030504040204" pitchFamily="50" charset="-128"/>
              </a:rPr>
              <a:t>配信インターフェース</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gn="ctr"/>
            <a:endParaRPr lang="en-US" altLang="ja-JP" sz="1050" dirty="0">
              <a:solidFill>
                <a:schemeClr val="tx1"/>
              </a:solidFill>
              <a:latin typeface="メイリオ" panose="020B0604030504040204" pitchFamily="50" charset="-128"/>
              <a:ea typeface="メイリオ" panose="020B0604030504040204" pitchFamily="50" charset="-128"/>
            </a:endParaRPr>
          </a:p>
          <a:p>
            <a:pPr algn="ctr"/>
            <a:r>
              <a:rPr kumimoji="1" lang="ja-JP" altLang="en-US" sz="1050" dirty="0">
                <a:solidFill>
                  <a:schemeClr val="tx1"/>
                </a:solidFill>
                <a:latin typeface="メイリオ" panose="020B0604030504040204" pitchFamily="50" charset="-128"/>
                <a:ea typeface="メイリオ" panose="020B0604030504040204" pitchFamily="50" charset="-128"/>
              </a:rPr>
              <a:t>開発中</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gn="ctr"/>
            <a:endParaRPr kumimoji="1" lang="ja-JP" altLang="en-US" sz="1050" dirty="0">
              <a:solidFill>
                <a:schemeClr val="bg1"/>
              </a:solidFill>
              <a:latin typeface="メイリオ" panose="020B0604030504040204" pitchFamily="50" charset="-128"/>
              <a:ea typeface="メイリオ" panose="020B0604030504040204" pitchFamily="50" charset="-128"/>
            </a:endParaRPr>
          </a:p>
        </p:txBody>
      </p:sp>
      <p:pic>
        <p:nvPicPr>
          <p:cNvPr id="79" name="図 78" descr="手頃なヘッドセット 値段が ..."/>
          <p:cNvPicPr>
            <a:picLocks noChangeAspect="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0095310" y="4670059"/>
            <a:ext cx="359368" cy="359368"/>
          </a:xfrm>
          <a:prstGeom prst="rect">
            <a:avLst/>
          </a:prstGeom>
        </p:spPr>
      </p:pic>
      <p:sp>
        <p:nvSpPr>
          <p:cNvPr id="80" name="角丸四角形 79"/>
          <p:cNvSpPr/>
          <p:nvPr/>
        </p:nvSpPr>
        <p:spPr>
          <a:xfrm>
            <a:off x="9004573" y="1968420"/>
            <a:ext cx="1511224" cy="61721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電子化辞書</a:t>
            </a:r>
            <a:r>
              <a:rPr kumimoji="1" lang="en-US" altLang="ja-JP" sz="1100" dirty="0">
                <a:solidFill>
                  <a:schemeClr val="tx1"/>
                </a:solidFill>
                <a:latin typeface="メイリオ" panose="020B0604030504040204" pitchFamily="50" charset="-128"/>
                <a:ea typeface="メイリオ" panose="020B0604030504040204" pitchFamily="50" charset="-128"/>
              </a:rPr>
              <a:t>UniDic</a:t>
            </a:r>
            <a:r>
              <a:rPr kumimoji="1" lang="ja-JP" altLang="en-US" sz="1100" dirty="0">
                <a:solidFill>
                  <a:schemeClr val="tx1"/>
                </a:solidFill>
                <a:latin typeface="メイリオ" panose="020B0604030504040204" pitchFamily="50" charset="-128"/>
                <a:ea typeface="メイリオ" panose="020B0604030504040204" pitchFamily="50" charset="-128"/>
              </a:rPr>
              <a:t>による斉一的解析</a:t>
            </a:r>
          </a:p>
        </p:txBody>
      </p:sp>
      <p:sp>
        <p:nvSpPr>
          <p:cNvPr id="2" name="日付プレースホルダー 1"/>
          <p:cNvSpPr>
            <a:spLocks noGrp="1"/>
          </p:cNvSpPr>
          <p:nvPr>
            <p:ph type="dt" sz="half" idx="10"/>
          </p:nvPr>
        </p:nvSpPr>
        <p:spPr/>
        <p:txBody>
          <a:bodyPr/>
          <a:lstStyle/>
          <a:p>
            <a:r>
              <a:rPr lang="en-US" altLang="ja-JP"/>
              <a:t>2021/03/04</a:t>
            </a:r>
            <a:endParaRPr lang="ja-JP" altLang="en-US"/>
          </a:p>
        </p:txBody>
      </p:sp>
    </p:spTree>
    <p:extLst>
      <p:ext uri="{BB962C8B-B14F-4D97-AF65-F5344CB8AC3E}">
        <p14:creationId xmlns:p14="http://schemas.microsoft.com/office/powerpoint/2010/main" val="2302166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lang="ja-JP" altLang="en-US" dirty="0">
                <a:latin typeface="メイリオ" panose="020B0604030504040204" pitchFamily="50" charset="-128"/>
                <a:ea typeface="メイリオ" panose="020B0604030504040204" pitchFamily="50" charset="-128"/>
              </a:rPr>
              <a:t>統一インターフェースによる包括的検索</a:t>
            </a: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まとめて検索 </a:t>
            </a:r>
            <a:r>
              <a:rPr lang="en-US" altLang="ja-JP" dirty="0">
                <a:latin typeface="メイリオ" panose="020B0604030504040204" pitchFamily="50" charset="-128"/>
                <a:ea typeface="メイリオ" panose="020B0604030504040204" pitchFamily="50" charset="-128"/>
              </a:rPr>
              <a:t>KOTONOHA</a:t>
            </a:r>
            <a:endParaRPr lang="ja-JP" altLang="en-US" dirty="0">
              <a:latin typeface="メイリオ" panose="020B0604030504040204" pitchFamily="50" charset="-128"/>
              <a:ea typeface="メイリオ" panose="020B0604030504040204" pitchFamily="50" charset="-128"/>
            </a:endParaRPr>
          </a:p>
        </p:txBody>
      </p:sp>
      <p:pic>
        <p:nvPicPr>
          <p:cNvPr id="7" name="コンテンツ プレースホルダー 6"/>
          <p:cNvPicPr>
            <a:picLocks noGrp="1" noChangeAspect="1"/>
          </p:cNvPicPr>
          <p:nvPr>
            <p:ph idx="1"/>
          </p:nvPr>
        </p:nvPicPr>
        <p:blipFill>
          <a:blip r:embed="rId3"/>
          <a:stretch>
            <a:fillRect/>
          </a:stretch>
        </p:blipFill>
        <p:spPr>
          <a:xfrm>
            <a:off x="1809767" y="1825625"/>
            <a:ext cx="6211008" cy="4351338"/>
          </a:xfrm>
          <a:prstGeom prst="rect">
            <a:avLst/>
          </a:prstGeom>
        </p:spPr>
      </p:pic>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a:t>
            </a:fld>
            <a:endParaRPr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8" name="角丸四角形吹き出し 7"/>
          <p:cNvSpPr/>
          <p:nvPr/>
        </p:nvSpPr>
        <p:spPr>
          <a:xfrm>
            <a:off x="8918134" y="2354675"/>
            <a:ext cx="1013509" cy="1422129"/>
          </a:xfrm>
          <a:prstGeom prst="wedgeRoundRectCallout">
            <a:avLst>
              <a:gd name="adj1" fmla="val -128239"/>
              <a:gd name="adj2" fmla="val 24228"/>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9" name="角丸四角形 8"/>
          <p:cNvSpPr/>
          <p:nvPr/>
        </p:nvSpPr>
        <p:spPr>
          <a:xfrm>
            <a:off x="8855498" y="1863761"/>
            <a:ext cx="1809375" cy="3314814"/>
          </a:xfrm>
          <a:prstGeom prst="roundRect">
            <a:avLst>
              <a:gd name="adj" fmla="val 607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10" name="角丸四角形 9"/>
          <p:cNvSpPr/>
          <p:nvPr/>
        </p:nvSpPr>
        <p:spPr>
          <a:xfrm>
            <a:off x="8939921" y="3100720"/>
            <a:ext cx="1660300" cy="53719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統一インターフェースによる包括的検索</a:t>
            </a:r>
          </a:p>
        </p:txBody>
      </p:sp>
      <p:pic>
        <p:nvPicPr>
          <p:cNvPr id="11" name="Picture 4" descr="unidic_bt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9174" y="2638995"/>
            <a:ext cx="1384610" cy="1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chunagon_bt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175" y="3774776"/>
            <a:ext cx="1395503" cy="181415"/>
          </a:xfrm>
          <a:prstGeom prst="rect">
            <a:avLst/>
          </a:prstGeom>
          <a:noFill/>
          <a:extLst>
            <a:ext uri="{909E8E84-426E-40DD-AFC4-6F175D3DCCD1}">
              <a14:hiddenFill xmlns:a14="http://schemas.microsoft.com/office/drawing/2010/main">
                <a:solidFill>
                  <a:srgbClr val="FFFFFF"/>
                </a:solidFill>
              </a14:hiddenFill>
            </a:ext>
          </a:extLst>
        </p:spPr>
      </p:pic>
      <p:sp>
        <p:nvSpPr>
          <p:cNvPr id="13" name="角丸四角形吹き出し 12"/>
          <p:cNvSpPr/>
          <p:nvPr/>
        </p:nvSpPr>
        <p:spPr>
          <a:xfrm>
            <a:off x="9004574" y="4370579"/>
            <a:ext cx="953544" cy="479164"/>
          </a:xfrm>
          <a:prstGeom prst="wedgeRoundRectCallout">
            <a:avLst>
              <a:gd name="adj1" fmla="val -100739"/>
              <a:gd name="adj2" fmla="val 51457"/>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latin typeface="メイリオ" panose="020B0604030504040204" pitchFamily="50" charset="-128"/>
              <a:ea typeface="メイリオ" panose="020B0604030504040204" pitchFamily="50" charset="-128"/>
            </a:endParaRPr>
          </a:p>
        </p:txBody>
      </p:sp>
      <p:sp>
        <p:nvSpPr>
          <p:cNvPr id="14" name="角丸四角形 13"/>
          <p:cNvSpPr/>
          <p:nvPr/>
        </p:nvSpPr>
        <p:spPr>
          <a:xfrm>
            <a:off x="8999514" y="4245168"/>
            <a:ext cx="1511224" cy="813906"/>
          </a:xfrm>
          <a:prstGeom prst="round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endParaRPr lang="en-US" altLang="ja-JP" sz="1050" dirty="0">
              <a:solidFill>
                <a:schemeClr val="bg1"/>
              </a:solidFill>
              <a:latin typeface="メイリオ" panose="020B0604030504040204" pitchFamily="50" charset="-128"/>
              <a:ea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rPr>
              <a:t>マルチメディア</a:t>
            </a:r>
            <a:r>
              <a:rPr kumimoji="1" lang="ja-JP" altLang="en-US" sz="1050" dirty="0">
                <a:solidFill>
                  <a:schemeClr val="tx1"/>
                </a:solidFill>
                <a:latin typeface="メイリオ" panose="020B0604030504040204" pitchFamily="50" charset="-128"/>
                <a:ea typeface="メイリオ" panose="020B0604030504040204" pitchFamily="50" charset="-128"/>
              </a:rPr>
              <a:t>配信インターフェース</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gn="ctr"/>
            <a:endParaRPr lang="en-US" altLang="ja-JP" sz="1050" dirty="0">
              <a:solidFill>
                <a:schemeClr val="tx1"/>
              </a:solidFill>
              <a:latin typeface="メイリオ" panose="020B0604030504040204" pitchFamily="50" charset="-128"/>
              <a:ea typeface="メイリオ" panose="020B0604030504040204" pitchFamily="50" charset="-128"/>
            </a:endParaRPr>
          </a:p>
          <a:p>
            <a:pPr algn="ctr"/>
            <a:r>
              <a:rPr kumimoji="1" lang="ja-JP" altLang="en-US" sz="1050" dirty="0">
                <a:solidFill>
                  <a:schemeClr val="tx1"/>
                </a:solidFill>
                <a:latin typeface="メイリオ" panose="020B0604030504040204" pitchFamily="50" charset="-128"/>
                <a:ea typeface="メイリオ" panose="020B0604030504040204" pitchFamily="50" charset="-128"/>
              </a:rPr>
              <a:t>開発中</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gn="ctr"/>
            <a:endParaRPr kumimoji="1" lang="ja-JP" altLang="en-US" sz="1050" dirty="0">
              <a:solidFill>
                <a:schemeClr val="bg1"/>
              </a:solidFill>
              <a:latin typeface="メイリオ" panose="020B0604030504040204" pitchFamily="50" charset="-128"/>
              <a:ea typeface="メイリオ" panose="020B0604030504040204" pitchFamily="50" charset="-128"/>
            </a:endParaRPr>
          </a:p>
        </p:txBody>
      </p:sp>
      <p:pic>
        <p:nvPicPr>
          <p:cNvPr id="15" name="図 14" descr="手頃なヘッドセット 値段が ..."/>
          <p:cNvPicPr>
            <a:picLocks noChangeAspect="1"/>
          </p:cNvPicPr>
          <p:nvPr/>
        </p:nvPicPr>
        <p:blipFill>
          <a:blip r:embed="rId6" cstate="print">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0095310" y="4670059"/>
            <a:ext cx="359368" cy="359368"/>
          </a:xfrm>
          <a:prstGeom prst="rect">
            <a:avLst/>
          </a:prstGeom>
        </p:spPr>
      </p:pic>
      <p:sp>
        <p:nvSpPr>
          <p:cNvPr id="16" name="角丸四角形 15"/>
          <p:cNvSpPr/>
          <p:nvPr/>
        </p:nvSpPr>
        <p:spPr>
          <a:xfrm>
            <a:off x="9004573" y="1968420"/>
            <a:ext cx="1511224" cy="61721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電子化辞書</a:t>
            </a:r>
            <a:r>
              <a:rPr kumimoji="1" lang="en-US" altLang="ja-JP" sz="1100" dirty="0">
                <a:solidFill>
                  <a:schemeClr val="tx1"/>
                </a:solidFill>
                <a:latin typeface="メイリオ" panose="020B0604030504040204" pitchFamily="50" charset="-128"/>
                <a:ea typeface="メイリオ" panose="020B0604030504040204" pitchFamily="50" charset="-128"/>
              </a:rPr>
              <a:t>UniDic</a:t>
            </a:r>
            <a:r>
              <a:rPr kumimoji="1" lang="ja-JP" altLang="en-US" sz="1100" dirty="0">
                <a:solidFill>
                  <a:schemeClr val="tx1"/>
                </a:solidFill>
                <a:latin typeface="メイリオ" panose="020B0604030504040204" pitchFamily="50" charset="-128"/>
                <a:ea typeface="メイリオ" panose="020B0604030504040204" pitchFamily="50" charset="-128"/>
              </a:rPr>
              <a:t>による斉一的解析</a:t>
            </a:r>
          </a:p>
        </p:txBody>
      </p:sp>
    </p:spTree>
    <p:extLst>
      <p:ext uri="{BB962C8B-B14F-4D97-AF65-F5344CB8AC3E}">
        <p14:creationId xmlns:p14="http://schemas.microsoft.com/office/powerpoint/2010/main" val="1718092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利用申請方法</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a:t>
            </a:fld>
            <a:endParaRPr lang="ja-JP" altLang="en-US"/>
          </a:p>
        </p:txBody>
      </p:sp>
    </p:spTree>
    <p:extLst>
      <p:ext uri="{BB962C8B-B14F-4D97-AF65-F5344CB8AC3E}">
        <p14:creationId xmlns:p14="http://schemas.microsoft.com/office/powerpoint/2010/main" val="1223489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利用申請</a:t>
            </a:r>
          </a:p>
        </p:txBody>
      </p:sp>
      <p:sp>
        <p:nvSpPr>
          <p:cNvPr id="3" name="コンテンツ プレースホルダー 2"/>
          <p:cNvSpPr>
            <a:spLocks noGrp="1"/>
          </p:cNvSpPr>
          <p:nvPr>
            <p:ph idx="1"/>
          </p:nvPr>
        </p:nvSpPr>
        <p:spPr/>
        <p:txBody>
          <a:bodyPr/>
          <a:lstStyle/>
          <a:p>
            <a:r>
              <a:rPr lang="en-US" altLang="ja-JP" dirty="0"/>
              <a:t>https://chunagon.ninjal.ac.jp/useraccount/register</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a:t>
            </a:fld>
            <a:endParaRPr lang="ja-JP" altLang="en-US"/>
          </a:p>
        </p:txBody>
      </p:sp>
      <p:pic>
        <p:nvPicPr>
          <p:cNvPr id="7" name="図 6"/>
          <p:cNvPicPr>
            <a:picLocks noChangeAspect="1"/>
          </p:cNvPicPr>
          <p:nvPr/>
        </p:nvPicPr>
        <p:blipFill>
          <a:blip r:embed="rId3"/>
          <a:stretch>
            <a:fillRect/>
          </a:stretch>
        </p:blipFill>
        <p:spPr>
          <a:xfrm>
            <a:off x="3164429" y="2464280"/>
            <a:ext cx="5258234" cy="3712683"/>
          </a:xfrm>
          <a:prstGeom prst="rect">
            <a:avLst/>
          </a:prstGeom>
        </p:spPr>
      </p:pic>
      <p:sp>
        <p:nvSpPr>
          <p:cNvPr id="8" name="角丸四角形吹き出し 7"/>
          <p:cNvSpPr/>
          <p:nvPr/>
        </p:nvSpPr>
        <p:spPr>
          <a:xfrm>
            <a:off x="304329" y="2898843"/>
            <a:ext cx="2484927" cy="1336273"/>
          </a:xfrm>
          <a:prstGeom prst="wedgeRoundRectCallout">
            <a:avLst>
              <a:gd name="adj1" fmla="val 72087"/>
              <a:gd name="adj2" fmla="val 2720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登録コードを</a:t>
            </a:r>
            <a:endParaRPr kumimoji="1"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ショートメッセージ</a:t>
            </a:r>
            <a:endParaRPr kumimoji="1" lang="en-US" altLang="ja-JP" dirty="0">
              <a:latin typeface="メイリオ" panose="020B0604030504040204" pitchFamily="50" charset="-128"/>
              <a:ea typeface="メイリオ" panose="020B0604030504040204" pitchFamily="50" charset="-128"/>
            </a:endParaRPr>
          </a:p>
          <a:p>
            <a:pPr algn="ctr"/>
            <a:r>
              <a:rPr lang="en-US" altLang="ja-JP" dirty="0">
                <a:latin typeface="メイリオ" panose="020B0604030504040204" pitchFamily="50" charset="-128"/>
                <a:ea typeface="メイリオ" panose="020B0604030504040204" pitchFamily="50" charset="-128"/>
              </a:rPr>
              <a:t>(SMS) </a:t>
            </a:r>
            <a:r>
              <a:rPr lang="ja-JP" altLang="en-US" dirty="0">
                <a:latin typeface="メイリオ" panose="020B0604030504040204" pitchFamily="50" charset="-128"/>
                <a:ea typeface="メイリオ" panose="020B0604030504040204" pitchFamily="50" charset="-128"/>
              </a:rPr>
              <a:t>で受け取る</a:t>
            </a:r>
            <a:endParaRPr kumimoji="1" lang="ja-JP" altLang="en-US" dirty="0">
              <a:latin typeface="メイリオ" panose="020B0604030504040204" pitchFamily="50" charset="-128"/>
              <a:ea typeface="メイリオ" panose="020B0604030504040204" pitchFamily="50" charset="-128"/>
            </a:endParaRPr>
          </a:p>
        </p:txBody>
      </p:sp>
      <p:sp>
        <p:nvSpPr>
          <p:cNvPr id="9" name="角丸四角形吹き出し 8"/>
          <p:cNvSpPr/>
          <p:nvPr/>
        </p:nvSpPr>
        <p:spPr>
          <a:xfrm>
            <a:off x="8895474" y="2898843"/>
            <a:ext cx="2484927" cy="1336273"/>
          </a:xfrm>
          <a:prstGeom prst="wedgeRoundRectCallout">
            <a:avLst>
              <a:gd name="adj1" fmla="val -74816"/>
              <a:gd name="adj2" fmla="val 3406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登録コードを</a:t>
            </a:r>
            <a:endParaRPr kumimoji="1"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封書で受け取る</a:t>
            </a:r>
            <a:endParaRPr kumimoji="1" lang="ja-JP" altLang="en-US" dirty="0">
              <a:latin typeface="メイリオ" panose="020B0604030504040204" pitchFamily="50" charset="-128"/>
              <a:ea typeface="メイリオ" panose="020B0604030504040204" pitchFamily="50" charset="-128"/>
            </a:endParaRPr>
          </a:p>
        </p:txBody>
      </p:sp>
      <p:sp>
        <p:nvSpPr>
          <p:cNvPr id="10" name="正方形/長方形 9"/>
          <p:cNvSpPr/>
          <p:nvPr/>
        </p:nvSpPr>
        <p:spPr>
          <a:xfrm>
            <a:off x="302684" y="4414503"/>
            <a:ext cx="2575269" cy="17624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t>注：</a:t>
            </a:r>
            <a:r>
              <a:rPr lang="en-US" altLang="ja-JP" dirty="0"/>
              <a:t> 2021</a:t>
            </a:r>
            <a:r>
              <a:rPr lang="ja-JP" altLang="en-US" dirty="0"/>
              <a:t>年</a:t>
            </a:r>
            <a:r>
              <a:rPr lang="en-US" altLang="ja-JP" dirty="0"/>
              <a:t>2</a:t>
            </a:r>
            <a:r>
              <a:rPr lang="ja-JP" altLang="en-US" dirty="0"/>
              <a:t>月現在</a:t>
            </a:r>
            <a:endParaRPr lang="en-US" altLang="ja-JP" dirty="0"/>
          </a:p>
          <a:p>
            <a:pPr algn="ctr"/>
            <a:r>
              <a:rPr lang="ja-JP" altLang="en-US" dirty="0"/>
              <a:t>中国本土</a:t>
            </a:r>
            <a:r>
              <a:rPr lang="en-US" altLang="ja-JP" dirty="0"/>
              <a:t>(</a:t>
            </a:r>
            <a:r>
              <a:rPr lang="ja-JP" altLang="en-US" dirty="0"/>
              <a:t>国番号 </a:t>
            </a:r>
            <a:r>
              <a:rPr lang="en-US" altLang="ja-JP" dirty="0"/>
              <a:t>86)</a:t>
            </a:r>
            <a:r>
              <a:rPr lang="ja-JP" altLang="en-US" dirty="0"/>
              <a:t>に</a:t>
            </a:r>
            <a:endParaRPr lang="en-US" altLang="ja-JP" dirty="0"/>
          </a:p>
          <a:p>
            <a:pPr algn="ctr"/>
            <a:r>
              <a:rPr kumimoji="1" lang="en-US" altLang="ja-JP" dirty="0"/>
              <a:t>SMS</a:t>
            </a:r>
            <a:r>
              <a:rPr kumimoji="1" lang="ja-JP" altLang="en-US" dirty="0"/>
              <a:t> が送れません</a:t>
            </a:r>
            <a:endParaRPr kumimoji="1" lang="en-US" altLang="ja-JP" dirty="0"/>
          </a:p>
          <a:p>
            <a:pPr algn="ctr"/>
            <a:endParaRPr lang="en-US" altLang="ja-JP" dirty="0"/>
          </a:p>
          <a:p>
            <a:pPr algn="ctr"/>
            <a:r>
              <a:rPr kumimoji="1" lang="ja-JP" altLang="en-US" dirty="0"/>
              <a:t>中国本土の方は</a:t>
            </a:r>
            <a:endParaRPr kumimoji="1" lang="en-US" altLang="ja-JP" dirty="0"/>
          </a:p>
          <a:p>
            <a:pPr algn="ctr"/>
            <a:r>
              <a:rPr lang="ja-JP" altLang="en-US" dirty="0"/>
              <a:t>封書を選択してください</a:t>
            </a:r>
            <a:endParaRPr kumimoji="1" lang="ja-JP" altLang="en-US" dirty="0"/>
          </a:p>
        </p:txBody>
      </p:sp>
    </p:spTree>
    <p:extLst>
      <p:ext uri="{BB962C8B-B14F-4D97-AF65-F5344CB8AC3E}">
        <p14:creationId xmlns:p14="http://schemas.microsoft.com/office/powerpoint/2010/main" val="190841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登録コードをショートメッセージ</a:t>
            </a:r>
            <a:r>
              <a:rPr lang="en-US" altLang="ja-JP" dirty="0"/>
              <a:t>(SMS)</a:t>
            </a:r>
            <a:br>
              <a:rPr lang="en-US" altLang="ja-JP" dirty="0"/>
            </a:br>
            <a:r>
              <a:rPr lang="ja-JP" altLang="en-US" dirty="0"/>
              <a:t>で受け取る場合</a:t>
            </a:r>
            <a:endParaRPr kumimoji="1" lang="ja-JP" altLang="en-US" dirty="0"/>
          </a:p>
        </p:txBody>
      </p:sp>
      <p:pic>
        <p:nvPicPr>
          <p:cNvPr id="11" name="コンテンツ プレースホルダー 10"/>
          <p:cNvPicPr>
            <a:picLocks noGrp="1" noChangeAspect="1"/>
          </p:cNvPicPr>
          <p:nvPr>
            <p:ph idx="1"/>
          </p:nvPr>
        </p:nvPicPr>
        <p:blipFill>
          <a:blip r:embed="rId3"/>
          <a:stretch>
            <a:fillRect/>
          </a:stretch>
        </p:blipFill>
        <p:spPr>
          <a:xfrm>
            <a:off x="2008585" y="1825625"/>
            <a:ext cx="8174830" cy="4351338"/>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a:t>
            </a:fld>
            <a:endParaRPr lang="ja-JP" altLang="en-US"/>
          </a:p>
        </p:txBody>
      </p:sp>
    </p:spTree>
    <p:extLst>
      <p:ext uri="{BB962C8B-B14F-4D97-AF65-F5344CB8AC3E}">
        <p14:creationId xmlns:p14="http://schemas.microsoft.com/office/powerpoint/2010/main" val="2843045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連絡先の入力</a:t>
            </a:r>
            <a:br>
              <a:rPr kumimoji="1" lang="en-US" altLang="ja-JP" dirty="0"/>
            </a:br>
            <a:r>
              <a:rPr lang="ja-JP" altLang="en-US" dirty="0"/>
              <a:t>登録コードを</a:t>
            </a:r>
            <a:r>
              <a:rPr lang="en-US" altLang="ja-JP" dirty="0"/>
              <a:t>SMS</a:t>
            </a:r>
            <a:r>
              <a:rPr lang="ja-JP" altLang="en-US" dirty="0"/>
              <a:t>で受け取る場合</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a:t>
            </a:fld>
            <a:endParaRPr lang="ja-JP" altLang="en-US"/>
          </a:p>
        </p:txBody>
      </p:sp>
      <p:pic>
        <p:nvPicPr>
          <p:cNvPr id="9" name="コンテンツ プレースホルダー 8"/>
          <p:cNvPicPr>
            <a:picLocks noGrp="1" noChangeAspect="1"/>
          </p:cNvPicPr>
          <p:nvPr>
            <p:ph idx="1"/>
          </p:nvPr>
        </p:nvPicPr>
        <p:blipFill>
          <a:blip r:embed="rId2"/>
          <a:stretch>
            <a:fillRect/>
          </a:stretch>
        </p:blipFill>
        <p:spPr>
          <a:xfrm>
            <a:off x="838200" y="2138511"/>
            <a:ext cx="10515600" cy="3725566"/>
          </a:xfrm>
          <a:prstGeom prst="rect">
            <a:avLst/>
          </a:prstGeom>
        </p:spPr>
      </p:pic>
    </p:spTree>
    <p:extLst>
      <p:ext uri="{BB962C8B-B14F-4D97-AF65-F5344CB8AC3E}">
        <p14:creationId xmlns:p14="http://schemas.microsoft.com/office/powerpoint/2010/main" val="1696275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登録コードを郵便（封書）</a:t>
            </a:r>
            <a:br>
              <a:rPr lang="en-US" altLang="ja-JP" dirty="0"/>
            </a:br>
            <a:r>
              <a:rPr lang="ja-JP" altLang="en-US" dirty="0"/>
              <a:t>で受け取る場合</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a:t>
            </a:fld>
            <a:endParaRPr lang="ja-JP" altLang="en-US"/>
          </a:p>
        </p:txBody>
      </p:sp>
      <p:pic>
        <p:nvPicPr>
          <p:cNvPr id="9" name="コンテンツ プレースホルダー 8"/>
          <p:cNvPicPr>
            <a:picLocks noGrp="1" noChangeAspect="1"/>
          </p:cNvPicPr>
          <p:nvPr>
            <p:ph idx="1"/>
          </p:nvPr>
        </p:nvPicPr>
        <p:blipFill>
          <a:blip r:embed="rId3"/>
          <a:stretch>
            <a:fillRect/>
          </a:stretch>
        </p:blipFill>
        <p:spPr>
          <a:xfrm>
            <a:off x="2053051" y="1825625"/>
            <a:ext cx="8085897" cy="4351338"/>
          </a:xfrm>
          <a:prstGeom prst="rect">
            <a:avLst/>
          </a:prstGeom>
        </p:spPr>
      </p:pic>
    </p:spTree>
    <p:extLst>
      <p:ext uri="{BB962C8B-B14F-4D97-AF65-F5344CB8AC3E}">
        <p14:creationId xmlns:p14="http://schemas.microsoft.com/office/powerpoint/2010/main" val="1436790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連絡先の入力</a:t>
            </a:r>
            <a:br>
              <a:rPr kumimoji="1" lang="en-US" altLang="ja-JP" dirty="0"/>
            </a:br>
            <a:r>
              <a:rPr lang="ja-JP" altLang="en-US" dirty="0"/>
              <a:t>登録コードを封書で受け取る場合</a:t>
            </a:r>
            <a:endParaRPr kumimoji="1" lang="ja-JP" altLang="en-US" dirty="0"/>
          </a:p>
        </p:txBody>
      </p:sp>
      <p:pic>
        <p:nvPicPr>
          <p:cNvPr id="7" name="コンテンツ プレースホルダー 6"/>
          <p:cNvPicPr>
            <a:picLocks noGrp="1" noChangeAspect="1"/>
          </p:cNvPicPr>
          <p:nvPr>
            <p:ph idx="1"/>
          </p:nvPr>
        </p:nvPicPr>
        <p:blipFill>
          <a:blip r:embed="rId2"/>
          <a:stretch>
            <a:fillRect/>
          </a:stretch>
        </p:blipFill>
        <p:spPr>
          <a:xfrm>
            <a:off x="838200" y="2415993"/>
            <a:ext cx="10515600" cy="3170602"/>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10</a:t>
            </a:fld>
            <a:endParaRPr lang="ja-JP" altLang="en-US"/>
          </a:p>
        </p:txBody>
      </p:sp>
    </p:spTree>
    <p:extLst>
      <p:ext uri="{BB962C8B-B14F-4D97-AF65-F5344CB8AC3E}">
        <p14:creationId xmlns:p14="http://schemas.microsoft.com/office/powerpoint/2010/main" val="3366111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コーパスの選択</a:t>
            </a:r>
          </a:p>
        </p:txBody>
      </p:sp>
      <p:sp>
        <p:nvSpPr>
          <p:cNvPr id="3" name="コンテンツ プレースホルダー 2"/>
          <p:cNvSpPr>
            <a:spLocks noGrp="1"/>
          </p:cNvSpPr>
          <p:nvPr>
            <p:ph idx="1"/>
          </p:nvPr>
        </p:nvSpPr>
        <p:spPr/>
        <p:txBody>
          <a:bodyPr/>
          <a:lstStyle/>
          <a:p>
            <a:r>
              <a:rPr kumimoji="1" lang="ja-JP" altLang="en-US" dirty="0"/>
              <a:t>コーパス毎に「利用規約」</a:t>
            </a:r>
            <a:r>
              <a:rPr kumimoji="1" lang="en-US" altLang="ja-JP" dirty="0"/>
              <a:t>(Terms of Service) </a:t>
            </a:r>
            <a:r>
              <a:rPr kumimoji="1" lang="ja-JP" altLang="en-US" dirty="0"/>
              <a:t>の確認が必要</a:t>
            </a:r>
            <a:endParaRPr kumimoji="1" lang="en-US" altLang="ja-JP" dirty="0"/>
          </a:p>
          <a:p>
            <a:r>
              <a:rPr lang="ja-JP" altLang="en-US" dirty="0"/>
              <a:t>確認後、「用途」</a:t>
            </a:r>
            <a:r>
              <a:rPr lang="en-US" altLang="ja-JP" dirty="0"/>
              <a:t>(Purpose of use) </a:t>
            </a:r>
            <a:r>
              <a:rPr lang="ja-JP" altLang="en-US" dirty="0"/>
              <a:t>を記載</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11</a:t>
            </a:fld>
            <a:endParaRPr lang="ja-JP" altLang="en-US"/>
          </a:p>
        </p:txBody>
      </p:sp>
      <p:pic>
        <p:nvPicPr>
          <p:cNvPr id="8" name="図 7"/>
          <p:cNvPicPr>
            <a:picLocks noChangeAspect="1"/>
          </p:cNvPicPr>
          <p:nvPr/>
        </p:nvPicPr>
        <p:blipFill>
          <a:blip r:embed="rId2"/>
          <a:stretch>
            <a:fillRect/>
          </a:stretch>
        </p:blipFill>
        <p:spPr>
          <a:xfrm>
            <a:off x="838200" y="2830188"/>
            <a:ext cx="10009472" cy="4027812"/>
          </a:xfrm>
          <a:prstGeom prst="rect">
            <a:avLst/>
          </a:prstGeom>
        </p:spPr>
      </p:pic>
    </p:spTree>
    <p:extLst>
      <p:ext uri="{BB962C8B-B14F-4D97-AF65-F5344CB8AC3E}">
        <p14:creationId xmlns:p14="http://schemas.microsoft.com/office/powerpoint/2010/main" val="3536343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コーパスの選択</a:t>
            </a:r>
          </a:p>
        </p:txBody>
      </p:sp>
      <p:pic>
        <p:nvPicPr>
          <p:cNvPr id="7" name="コンテンツ プレースホルダー 6"/>
          <p:cNvPicPr>
            <a:picLocks noGrp="1" noChangeAspect="1"/>
          </p:cNvPicPr>
          <p:nvPr>
            <p:ph idx="1"/>
          </p:nvPr>
        </p:nvPicPr>
        <p:blipFill>
          <a:blip r:embed="rId2"/>
          <a:stretch>
            <a:fillRect/>
          </a:stretch>
        </p:blipFill>
        <p:spPr>
          <a:xfrm>
            <a:off x="2422832" y="1825625"/>
            <a:ext cx="7346335" cy="4351338"/>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12</a:t>
            </a:fld>
            <a:endParaRPr lang="ja-JP" altLang="en-US"/>
          </a:p>
        </p:txBody>
      </p:sp>
    </p:spTree>
    <p:extLst>
      <p:ext uri="{BB962C8B-B14F-4D97-AF65-F5344CB8AC3E}">
        <p14:creationId xmlns:p14="http://schemas.microsoft.com/office/powerpoint/2010/main" val="1748443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コーパスの選択</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13</a:t>
            </a:fld>
            <a:endParaRPr lang="ja-JP" altLang="en-US"/>
          </a:p>
        </p:txBody>
      </p:sp>
      <p:pic>
        <p:nvPicPr>
          <p:cNvPr id="9" name="コンテンツ プレースホルダー 8"/>
          <p:cNvPicPr>
            <a:picLocks noGrp="1" noChangeAspect="1"/>
          </p:cNvPicPr>
          <p:nvPr>
            <p:ph idx="1"/>
          </p:nvPr>
        </p:nvPicPr>
        <p:blipFill>
          <a:blip r:embed="rId2"/>
          <a:stretch>
            <a:fillRect/>
          </a:stretch>
        </p:blipFill>
        <p:spPr>
          <a:xfrm>
            <a:off x="2702399" y="1825625"/>
            <a:ext cx="6787201" cy="4351338"/>
          </a:xfrm>
          <a:prstGeom prst="rect">
            <a:avLst/>
          </a:prstGeom>
        </p:spPr>
      </p:pic>
    </p:spTree>
    <p:extLst>
      <p:ext uri="{BB962C8B-B14F-4D97-AF65-F5344CB8AC3E}">
        <p14:creationId xmlns:p14="http://schemas.microsoft.com/office/powerpoint/2010/main" val="2619631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注意点：</a:t>
            </a:r>
          </a:p>
        </p:txBody>
      </p:sp>
      <p:sp>
        <p:nvSpPr>
          <p:cNvPr id="3" name="コンテンツ プレースホルダー 2"/>
          <p:cNvSpPr>
            <a:spLocks noGrp="1"/>
          </p:cNvSpPr>
          <p:nvPr>
            <p:ph idx="1"/>
          </p:nvPr>
        </p:nvSpPr>
        <p:spPr/>
        <p:txBody>
          <a:bodyPr/>
          <a:lstStyle/>
          <a:p>
            <a:r>
              <a:rPr lang="ja-JP" altLang="en-US" dirty="0"/>
              <a:t>「このコーパスの規約に同意して利用を申請する」にチェックを入れたもののみが利用できます</a:t>
            </a:r>
            <a:endParaRPr lang="en-US" altLang="ja-JP" dirty="0"/>
          </a:p>
          <a:p>
            <a:pPr lvl="1"/>
            <a:r>
              <a:rPr lang="ja-JP" altLang="en-US" dirty="0"/>
              <a:t>あとからコーパスの追加も可能です</a:t>
            </a:r>
            <a:endParaRPr lang="en-US" altLang="ja-JP" dirty="0"/>
          </a:p>
          <a:p>
            <a:pPr marL="457200" lvl="1" indent="0">
              <a:buNone/>
            </a:pPr>
            <a:r>
              <a:rPr lang="en-US" altLang="ja-JP" dirty="0"/>
              <a:t>https://chunagon.ninjal.ac.jp/useraccount/addCorpus</a:t>
            </a:r>
          </a:p>
          <a:p>
            <a:r>
              <a:rPr lang="ja-JP" altLang="en-US" dirty="0"/>
              <a:t>申請の審査に</a:t>
            </a:r>
            <a:r>
              <a:rPr lang="en-US" altLang="ja-JP" dirty="0"/>
              <a:t>5</a:t>
            </a:r>
            <a:r>
              <a:rPr lang="ja-JP" altLang="en-US" dirty="0"/>
              <a:t>営業日を要します</a:t>
            </a:r>
            <a:endParaRPr lang="en-US" altLang="ja-JP" dirty="0"/>
          </a:p>
          <a:p>
            <a:r>
              <a:rPr lang="ja-JP" altLang="en-US" dirty="0"/>
              <a:t>電話番号の入力ミスや</a:t>
            </a:r>
            <a:r>
              <a:rPr lang="en-US" altLang="ja-JP" dirty="0"/>
              <a:t>SMS</a:t>
            </a:r>
            <a:r>
              <a:rPr lang="ja-JP" altLang="en-US" dirty="0"/>
              <a:t>の送信トラブルにより登録コードを </a:t>
            </a:r>
            <a:r>
              <a:rPr lang="en-US" altLang="ja-JP" dirty="0"/>
              <a:t>SMS </a:t>
            </a:r>
            <a:r>
              <a:rPr lang="ja-JP" altLang="en-US" dirty="0"/>
              <a:t>で受け取れない場合があります</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14</a:t>
            </a:fld>
            <a:endParaRPr lang="ja-JP" altLang="en-US"/>
          </a:p>
        </p:txBody>
      </p:sp>
    </p:spTree>
    <p:extLst>
      <p:ext uri="{BB962C8B-B14F-4D97-AF65-F5344CB8AC3E}">
        <p14:creationId xmlns:p14="http://schemas.microsoft.com/office/powerpoint/2010/main" val="1517138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中納言</a:t>
            </a:r>
            <a:r>
              <a:rPr lang="en-US" altLang="ja-JP" dirty="0"/>
              <a:t>』</a:t>
            </a:r>
            <a:r>
              <a:rPr lang="ja-JP" altLang="en-US" dirty="0"/>
              <a:t>授業用アカウントのご案内</a:t>
            </a:r>
            <a:endParaRPr kumimoji="1" lang="ja-JP" altLang="en-US" dirty="0"/>
          </a:p>
        </p:txBody>
      </p:sp>
      <p:sp>
        <p:nvSpPr>
          <p:cNvPr id="3" name="コンテンツ プレースホルダー 2"/>
          <p:cNvSpPr>
            <a:spLocks noGrp="1"/>
          </p:cNvSpPr>
          <p:nvPr>
            <p:ph idx="1"/>
          </p:nvPr>
        </p:nvSpPr>
        <p:spPr/>
        <p:txBody>
          <a:bodyPr/>
          <a:lstStyle/>
          <a:p>
            <a:r>
              <a:rPr lang="en-US" altLang="ja-JP" dirty="0"/>
              <a:t>『</a:t>
            </a:r>
            <a:r>
              <a:rPr lang="ja-JP" altLang="en-US" dirty="0"/>
              <a:t>中納言</a:t>
            </a:r>
            <a:r>
              <a:rPr lang="en-US" altLang="ja-JP" dirty="0"/>
              <a:t>』</a:t>
            </a:r>
            <a:r>
              <a:rPr lang="ja-JP" altLang="en-US" dirty="0"/>
              <a:t>を日本国内および中国</a:t>
            </a:r>
            <a:r>
              <a:rPr lang="en-US" altLang="ja-JP" dirty="0"/>
              <a:t>(</a:t>
            </a:r>
            <a:r>
              <a:rPr lang="ja-JP" altLang="en-US" dirty="0"/>
              <a:t>本土</a:t>
            </a:r>
            <a:r>
              <a:rPr lang="en-US" altLang="ja-JP" dirty="0"/>
              <a:t>)</a:t>
            </a:r>
            <a:r>
              <a:rPr lang="ja-JP" altLang="en-US" dirty="0"/>
              <a:t>国内の小中高等学校（専門学校を含む）・大学・大学院などで授業で利用する際に、一括して期間限定のアカウントを発行することができます。</a:t>
            </a:r>
            <a:endParaRPr lang="en-US" altLang="ja-JP" dirty="0"/>
          </a:p>
          <a:p>
            <a:pPr marL="0" indent="0">
              <a:buNone/>
            </a:pPr>
            <a:endParaRPr lang="en-US" altLang="ja-JP" dirty="0"/>
          </a:p>
          <a:p>
            <a:pPr lvl="1"/>
            <a:r>
              <a:rPr lang="ja-JP" altLang="en-US" dirty="0"/>
              <a:t>「授業実施者」は </a:t>
            </a:r>
            <a:r>
              <a:rPr lang="en-US" altLang="ja-JP" dirty="0"/>
              <a:t>ac.jp, ed.jp, ac.cn, edu.cn </a:t>
            </a:r>
            <a:r>
              <a:rPr lang="ja-JP" altLang="en-US" dirty="0"/>
              <a:t>ドメインのメールアドレスを持つ、授業（ゼミ・研究会・講習会を含む）を担う方に限定します。</a:t>
            </a:r>
            <a:r>
              <a:rPr lang="en-US" altLang="ja-JP" b="1" dirty="0"/>
              <a:t>ac.jp, ed.jp, ac.cn, edu.cn </a:t>
            </a:r>
            <a:r>
              <a:rPr lang="ja-JP" altLang="en-US" b="1" dirty="0"/>
              <a:t>ドメインのメールアドレス以外の申請は棄却します。</a:t>
            </a:r>
            <a:endParaRPr lang="ja-JP" altLang="en-US" dirty="0"/>
          </a:p>
          <a:p>
            <a:pPr lvl="1"/>
            <a:r>
              <a:rPr lang="ja-JP" altLang="en-US" dirty="0"/>
              <a:t>「授業受講者」は、「授業実施者」の責任のもとに</a:t>
            </a:r>
            <a:r>
              <a:rPr lang="en-US" altLang="ja-JP" dirty="0"/>
              <a:t>『</a:t>
            </a:r>
            <a:r>
              <a:rPr lang="ja-JP" altLang="en-US" dirty="0"/>
              <a:t>中納言</a:t>
            </a:r>
            <a:r>
              <a:rPr lang="en-US" altLang="ja-JP" dirty="0"/>
              <a:t>』</a:t>
            </a:r>
            <a:r>
              <a:rPr lang="ja-JP" altLang="en-US" dirty="0"/>
              <a:t>を期間限定で利用できます。</a:t>
            </a:r>
          </a:p>
          <a:p>
            <a:pPr lvl="1"/>
            <a:r>
              <a:rPr lang="ja-JP" altLang="en-US" dirty="0"/>
              <a:t>授業用アカウントの利用に係る料金は無償とします。</a:t>
            </a:r>
          </a:p>
          <a:p>
            <a:pPr lvl="1"/>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15</a:t>
            </a:fld>
            <a:endParaRPr lang="ja-JP" altLang="en-US"/>
          </a:p>
        </p:txBody>
      </p:sp>
    </p:spTree>
    <p:extLst>
      <p:ext uri="{BB962C8B-B14F-4D97-AF65-F5344CB8AC3E}">
        <p14:creationId xmlns:p14="http://schemas.microsoft.com/office/powerpoint/2010/main" val="1737325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中納言</a:t>
            </a:r>
            <a:r>
              <a:rPr lang="en-US" altLang="ja-JP" dirty="0"/>
              <a:t>』</a:t>
            </a:r>
            <a:r>
              <a:rPr lang="ja-JP" altLang="en-US" dirty="0"/>
              <a:t>授業用アカウントのご案内</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pPr fontAlgn="base"/>
            <a:r>
              <a:rPr lang="ja-JP" altLang="en-US" b="1" dirty="0"/>
              <a:t>設定可能な利用期間</a:t>
            </a:r>
            <a:endParaRPr lang="en-US" altLang="ja-JP" b="1" dirty="0"/>
          </a:p>
          <a:p>
            <a:pPr marL="0" indent="0" fontAlgn="base">
              <a:buNone/>
            </a:pPr>
            <a:r>
              <a:rPr lang="ja-JP" altLang="en-US" dirty="0"/>
              <a:t>実施する授業の期間に応じて、以下の</a:t>
            </a:r>
            <a:r>
              <a:rPr lang="en-US" altLang="ja-JP" dirty="0"/>
              <a:t>4</a:t>
            </a:r>
            <a:r>
              <a:rPr lang="ja-JP" altLang="en-US" dirty="0"/>
              <a:t>種類の利用期間が設定可能です：</a:t>
            </a:r>
          </a:p>
          <a:p>
            <a:pPr lvl="1" fontAlgn="base"/>
            <a:r>
              <a:rPr lang="en-US" altLang="ja-JP" dirty="0"/>
              <a:t>1</a:t>
            </a:r>
            <a:r>
              <a:rPr lang="ja-JP" altLang="en-US" dirty="0"/>
              <a:t>日体験用 （授業開始日から</a:t>
            </a:r>
            <a:r>
              <a:rPr lang="en-US" altLang="ja-JP" dirty="0"/>
              <a:t>2</a:t>
            </a:r>
            <a:r>
              <a:rPr lang="ja-JP" altLang="en-US" dirty="0"/>
              <a:t>週間有効）</a:t>
            </a:r>
          </a:p>
          <a:p>
            <a:pPr lvl="1" fontAlgn="base"/>
            <a:r>
              <a:rPr lang="ja-JP" altLang="en-US" dirty="0"/>
              <a:t>集中講義用 （授業開始日から</a:t>
            </a:r>
            <a:r>
              <a:rPr lang="en-US" altLang="ja-JP" dirty="0"/>
              <a:t>1</a:t>
            </a:r>
            <a:r>
              <a:rPr lang="ja-JP" altLang="en-US" dirty="0"/>
              <a:t>ヶ月半有効）</a:t>
            </a:r>
          </a:p>
          <a:p>
            <a:pPr lvl="1" fontAlgn="base"/>
            <a:r>
              <a:rPr lang="ja-JP" altLang="en-US" dirty="0"/>
              <a:t>半期授業用 （授業開始日から</a:t>
            </a:r>
            <a:r>
              <a:rPr lang="en-US" altLang="ja-JP" dirty="0"/>
              <a:t>9</a:t>
            </a:r>
            <a:r>
              <a:rPr lang="ja-JP" altLang="en-US" dirty="0"/>
              <a:t>ヶ月有効）</a:t>
            </a:r>
          </a:p>
          <a:p>
            <a:pPr lvl="1" fontAlgn="base"/>
            <a:r>
              <a:rPr lang="ja-JP" altLang="en-US" dirty="0"/>
              <a:t>全期授業用 （授業開始日から</a:t>
            </a:r>
            <a:r>
              <a:rPr lang="en-US" altLang="ja-JP" dirty="0"/>
              <a:t>15</a:t>
            </a:r>
            <a:r>
              <a:rPr lang="ja-JP" altLang="en-US" dirty="0"/>
              <a:t>ヶ月有効）</a:t>
            </a:r>
          </a:p>
          <a:p>
            <a:pPr fontAlgn="base"/>
            <a:endParaRPr lang="ja-JP" altLang="en-US" b="1" dirty="0"/>
          </a:p>
          <a:p>
            <a:r>
              <a:rPr lang="ja-JP" altLang="en-US" b="1" dirty="0"/>
              <a:t>授業実施者が有償版契約者の場合</a:t>
            </a:r>
          </a:p>
          <a:p>
            <a:pPr lvl="1" fontAlgn="base"/>
            <a:r>
              <a:rPr lang="en-US" altLang="ja-JP" dirty="0"/>
              <a:t>『</a:t>
            </a:r>
            <a:r>
              <a:rPr lang="ja-JP" altLang="en-US" dirty="0"/>
              <a:t>現代日本語書き言葉均衡コーパス</a:t>
            </a:r>
            <a:r>
              <a:rPr lang="en-US" altLang="ja-JP" dirty="0"/>
              <a:t>』</a:t>
            </a:r>
            <a:r>
              <a:rPr lang="ja-JP" altLang="en-US" dirty="0"/>
              <a:t>有償版契約者は、有償版契約者向けのデータダウンロードの権利を、購入者の責任のもとに授業受講者に付与することができます。</a:t>
            </a:r>
          </a:p>
          <a:p>
            <a:pPr lvl="1" fontAlgn="base"/>
            <a:r>
              <a:rPr lang="en-US" altLang="ja-JP" dirty="0"/>
              <a:t>『</a:t>
            </a:r>
            <a:r>
              <a:rPr lang="ja-JP" altLang="en-US" dirty="0"/>
              <a:t>日本語話し言葉コーパス</a:t>
            </a:r>
            <a:r>
              <a:rPr lang="en-US" altLang="ja-JP" dirty="0"/>
              <a:t>』</a:t>
            </a:r>
            <a:r>
              <a:rPr lang="ja-JP" altLang="en-US" dirty="0"/>
              <a:t>有償版契約者は、有償版契約者向けの音声配信機能を利用する権利を、購入者の責任のもとに授業受講者に付与することができます。</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16</a:t>
            </a:fld>
            <a:endParaRPr lang="ja-JP" altLang="en-US"/>
          </a:p>
        </p:txBody>
      </p:sp>
    </p:spTree>
    <p:extLst>
      <p:ext uri="{BB962C8B-B14F-4D97-AF65-F5344CB8AC3E}">
        <p14:creationId xmlns:p14="http://schemas.microsoft.com/office/powerpoint/2010/main" val="3066021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dirty="0"/>
              <a:t>	</a:t>
            </a:r>
            <a:r>
              <a:rPr lang="ja-JP" altLang="en-US" dirty="0"/>
              <a:t>⇒「授業実施者」が申請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授業用アカウントの申請方法は以下の</a:t>
            </a:r>
            <a:r>
              <a:rPr lang="en-US" altLang="ja-JP" dirty="0"/>
              <a:t>3</a:t>
            </a:r>
            <a:r>
              <a:rPr lang="ja-JP" altLang="en-US" dirty="0"/>
              <a:t>ステップからなります：</a:t>
            </a:r>
          </a:p>
          <a:p>
            <a:pPr marL="914400" lvl="1" indent="-457200">
              <a:buAutoNum type="arabicPeriod"/>
            </a:pPr>
            <a:r>
              <a:rPr lang="ja-JP" altLang="en-US" dirty="0"/>
              <a:t>授業用アカウント発行権限付与手続き（最初に</a:t>
            </a:r>
            <a:r>
              <a:rPr lang="en-US" altLang="ja-JP" dirty="0"/>
              <a:t>1</a:t>
            </a:r>
            <a:r>
              <a:rPr lang="ja-JP" altLang="en-US" dirty="0"/>
              <a:t>回）</a:t>
            </a:r>
            <a:endParaRPr lang="en-US" altLang="ja-JP" dirty="0"/>
          </a:p>
          <a:p>
            <a:pPr marL="457200" lvl="1" indent="0">
              <a:buNone/>
            </a:pPr>
            <a:r>
              <a:rPr lang="en-US" altLang="ja-JP" dirty="0"/>
              <a:t>		</a:t>
            </a:r>
            <a:r>
              <a:rPr lang="ja-JP" altLang="en-US" dirty="0"/>
              <a:t>「授業実施者」と認められるかの審査</a:t>
            </a:r>
            <a:endParaRPr lang="en-US" altLang="ja-JP" dirty="0"/>
          </a:p>
          <a:p>
            <a:pPr marL="457200" lvl="1" indent="0">
              <a:buNone/>
            </a:pPr>
            <a:r>
              <a:rPr lang="en-US" altLang="ja-JP" dirty="0"/>
              <a:t>		</a:t>
            </a:r>
            <a:r>
              <a:rPr lang="ja-JP" altLang="en-US" u="sng" dirty="0"/>
              <a:t>こちらの審査におよそ </a:t>
            </a:r>
            <a:r>
              <a:rPr lang="en-US" altLang="ja-JP" u="sng" dirty="0"/>
              <a:t>5</a:t>
            </a:r>
            <a:r>
              <a:rPr lang="ja-JP" altLang="en-US" u="sng" dirty="0"/>
              <a:t>営業日かかります</a:t>
            </a:r>
          </a:p>
          <a:p>
            <a:pPr marL="457200" lvl="1" indent="0">
              <a:buNone/>
            </a:pPr>
            <a:r>
              <a:rPr lang="en-US" altLang="ja-JP" dirty="0"/>
              <a:t>2. </a:t>
            </a:r>
            <a:r>
              <a:rPr lang="ja-JP" altLang="en-US" dirty="0"/>
              <a:t>授業用アカウント発行手続き（授業ごとに）</a:t>
            </a:r>
            <a:endParaRPr lang="en-US" altLang="ja-JP" dirty="0"/>
          </a:p>
          <a:p>
            <a:pPr marL="457200" lvl="1" indent="0">
              <a:buNone/>
            </a:pPr>
            <a:r>
              <a:rPr lang="en-US" altLang="ja-JP" dirty="0"/>
              <a:t>		</a:t>
            </a:r>
            <a:r>
              <a:rPr lang="ja-JP" altLang="en-US" dirty="0"/>
              <a:t>「授業」ごとに審査</a:t>
            </a:r>
            <a:endParaRPr lang="en-US" altLang="ja-JP" dirty="0"/>
          </a:p>
          <a:p>
            <a:pPr marL="457200" lvl="1" indent="0">
              <a:buNone/>
            </a:pPr>
            <a:r>
              <a:rPr lang="en-US" altLang="ja-JP" dirty="0"/>
              <a:t>		</a:t>
            </a:r>
            <a:r>
              <a:rPr lang="ja-JP" altLang="en-US" u="sng" dirty="0"/>
              <a:t>こちらの審査におよそ </a:t>
            </a:r>
            <a:r>
              <a:rPr lang="en-US" altLang="ja-JP" u="sng" dirty="0"/>
              <a:t>5</a:t>
            </a:r>
            <a:r>
              <a:rPr lang="ja-JP" altLang="en-US" u="sng" dirty="0"/>
              <a:t>営業日かかります</a:t>
            </a:r>
          </a:p>
          <a:p>
            <a:pPr marL="457200" lvl="1" indent="0">
              <a:buNone/>
            </a:pPr>
            <a:r>
              <a:rPr lang="en-US" altLang="ja-JP" dirty="0"/>
              <a:t>3. </a:t>
            </a:r>
            <a:r>
              <a:rPr lang="ja-JP" altLang="en-US" dirty="0"/>
              <a:t>授業用アカウントの受け取り</a:t>
            </a:r>
            <a:endParaRPr lang="en-US" altLang="ja-JP" dirty="0"/>
          </a:p>
          <a:p>
            <a:pPr marL="457200" lvl="1" indent="0">
              <a:buNone/>
            </a:pPr>
            <a:r>
              <a:rPr kumimoji="1" lang="en-US" altLang="ja-JP" dirty="0"/>
              <a:t>		pdf </a:t>
            </a:r>
            <a:r>
              <a:rPr kumimoji="1" lang="ja-JP" altLang="en-US" dirty="0"/>
              <a:t>形式と </a:t>
            </a:r>
            <a:r>
              <a:rPr kumimoji="1" lang="en-US" altLang="ja-JP" dirty="0"/>
              <a:t>csv </a:t>
            </a:r>
            <a:r>
              <a:rPr kumimoji="1" lang="ja-JP" altLang="en-US" dirty="0"/>
              <a:t>形式で受け取れます</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17</a:t>
            </a:fld>
            <a:endParaRPr lang="ja-JP" altLang="en-US"/>
          </a:p>
        </p:txBody>
      </p:sp>
    </p:spTree>
    <p:extLst>
      <p:ext uri="{BB962C8B-B14F-4D97-AF65-F5344CB8AC3E}">
        <p14:creationId xmlns:p14="http://schemas.microsoft.com/office/powerpoint/2010/main" val="619230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2800" dirty="0"/>
              <a:t>1.</a:t>
            </a:r>
            <a:r>
              <a:rPr lang="ja-JP" altLang="en-US" sz="2800" dirty="0"/>
              <a:t>授業用アカウント発行権限付与手続き（最初に</a:t>
            </a:r>
            <a:r>
              <a:rPr lang="en-US" altLang="ja-JP" sz="2800" dirty="0"/>
              <a:t>1</a:t>
            </a:r>
            <a:r>
              <a:rPr lang="ja-JP" altLang="en-US" sz="2800" dirty="0"/>
              <a:t>回）</a:t>
            </a:r>
            <a:endParaRPr kumimoji="1" lang="ja-JP" altLang="en-US" sz="2800" dirty="0"/>
          </a:p>
        </p:txBody>
      </p:sp>
      <p:sp>
        <p:nvSpPr>
          <p:cNvPr id="3" name="コンテンツ プレースホルダー 2"/>
          <p:cNvSpPr>
            <a:spLocks noGrp="1"/>
          </p:cNvSpPr>
          <p:nvPr>
            <p:ph idx="1"/>
          </p:nvPr>
        </p:nvSpPr>
        <p:spPr/>
        <p:txBody>
          <a:bodyPr/>
          <a:lstStyle/>
          <a:p>
            <a:pPr marL="0" indent="0">
              <a:buNone/>
            </a:pPr>
            <a:r>
              <a:rPr lang="en-US" altLang="ja-JP" sz="2400" dirty="0">
                <a:hlinkClick r:id="rId3"/>
              </a:rPr>
              <a:t>https://chunagon.ninjal.ac.jp/useraccount/addCourseLicense</a:t>
            </a:r>
            <a:endParaRPr lang="en-US" altLang="ja-JP" sz="2400" dirty="0"/>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18</a:t>
            </a:fld>
            <a:endParaRPr lang="ja-JP" altLang="en-US"/>
          </a:p>
        </p:txBody>
      </p:sp>
      <p:pic>
        <p:nvPicPr>
          <p:cNvPr id="7" name="図 6"/>
          <p:cNvPicPr>
            <a:picLocks noChangeAspect="1"/>
          </p:cNvPicPr>
          <p:nvPr/>
        </p:nvPicPr>
        <p:blipFill>
          <a:blip r:embed="rId4"/>
          <a:stretch>
            <a:fillRect/>
          </a:stretch>
        </p:blipFill>
        <p:spPr>
          <a:xfrm>
            <a:off x="933651" y="2349754"/>
            <a:ext cx="10420150" cy="3928645"/>
          </a:xfrm>
          <a:prstGeom prst="rect">
            <a:avLst/>
          </a:prstGeom>
        </p:spPr>
      </p:pic>
    </p:spTree>
    <p:extLst>
      <p:ext uri="{BB962C8B-B14F-4D97-AF65-F5344CB8AC3E}">
        <p14:creationId xmlns:p14="http://schemas.microsoft.com/office/powerpoint/2010/main" val="4082655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3100" dirty="0"/>
              <a:t>2. </a:t>
            </a:r>
            <a:r>
              <a:rPr lang="ja-JP" altLang="en-US" sz="3100" dirty="0"/>
              <a:t>授業用アカウント発行手続き（授業ごとに）</a:t>
            </a:r>
          </a:p>
        </p:txBody>
      </p:sp>
      <p:sp>
        <p:nvSpPr>
          <p:cNvPr id="3" name="コンテンツ プレースホルダー 2"/>
          <p:cNvSpPr>
            <a:spLocks noGrp="1"/>
          </p:cNvSpPr>
          <p:nvPr>
            <p:ph idx="1"/>
          </p:nvPr>
        </p:nvSpPr>
        <p:spPr/>
        <p:txBody>
          <a:bodyPr/>
          <a:lstStyle/>
          <a:p>
            <a:pPr marL="0" indent="0">
              <a:buNone/>
            </a:pPr>
            <a:r>
              <a:rPr lang="en-US" altLang="ja-JP" sz="2400" dirty="0">
                <a:hlinkClick r:id="rId3"/>
              </a:rPr>
              <a:t>https://chunagon.ninjal.ac.jp/courseform/</a:t>
            </a:r>
            <a:endParaRPr lang="en-US" altLang="ja-JP" sz="2400" dirty="0"/>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19</a:t>
            </a:fld>
            <a:endParaRPr lang="ja-JP" altLang="en-US"/>
          </a:p>
        </p:txBody>
      </p:sp>
      <p:pic>
        <p:nvPicPr>
          <p:cNvPr id="8" name="図 7"/>
          <p:cNvPicPr>
            <a:picLocks noChangeAspect="1"/>
          </p:cNvPicPr>
          <p:nvPr/>
        </p:nvPicPr>
        <p:blipFill>
          <a:blip r:embed="rId4"/>
          <a:stretch>
            <a:fillRect/>
          </a:stretch>
        </p:blipFill>
        <p:spPr>
          <a:xfrm>
            <a:off x="3657600" y="2228449"/>
            <a:ext cx="7696200" cy="495300"/>
          </a:xfrm>
          <a:prstGeom prst="rect">
            <a:avLst/>
          </a:prstGeom>
        </p:spPr>
      </p:pic>
      <p:pic>
        <p:nvPicPr>
          <p:cNvPr id="9" name="図 8"/>
          <p:cNvPicPr>
            <a:picLocks noChangeAspect="1"/>
          </p:cNvPicPr>
          <p:nvPr/>
        </p:nvPicPr>
        <p:blipFill>
          <a:blip r:embed="rId5"/>
          <a:stretch>
            <a:fillRect/>
          </a:stretch>
        </p:blipFill>
        <p:spPr>
          <a:xfrm>
            <a:off x="1066800" y="3203576"/>
            <a:ext cx="10058400" cy="1828800"/>
          </a:xfrm>
          <a:prstGeom prst="rect">
            <a:avLst/>
          </a:prstGeom>
        </p:spPr>
      </p:pic>
      <p:pic>
        <p:nvPicPr>
          <p:cNvPr id="10" name="図 9"/>
          <p:cNvPicPr>
            <a:picLocks noChangeAspect="1"/>
          </p:cNvPicPr>
          <p:nvPr/>
        </p:nvPicPr>
        <p:blipFill>
          <a:blip r:embed="rId6"/>
          <a:stretch>
            <a:fillRect/>
          </a:stretch>
        </p:blipFill>
        <p:spPr>
          <a:xfrm>
            <a:off x="1066801" y="5041781"/>
            <a:ext cx="10058400" cy="504404"/>
          </a:xfrm>
          <a:prstGeom prst="rect">
            <a:avLst/>
          </a:prstGeom>
        </p:spPr>
      </p:pic>
    </p:spTree>
    <p:extLst>
      <p:ext uri="{BB962C8B-B14F-4D97-AF65-F5344CB8AC3E}">
        <p14:creationId xmlns:p14="http://schemas.microsoft.com/office/powerpoint/2010/main" val="1207186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3100" dirty="0"/>
              <a:t>2. </a:t>
            </a:r>
            <a:r>
              <a:rPr lang="ja-JP" altLang="en-US" sz="3100" dirty="0"/>
              <a:t>授業用アカウント発行手続き（授業ごとに）</a:t>
            </a:r>
          </a:p>
        </p:txBody>
      </p:sp>
      <p:pic>
        <p:nvPicPr>
          <p:cNvPr id="7" name="コンテンツ プレースホルダー 6"/>
          <p:cNvPicPr>
            <a:picLocks noGrp="1" noChangeAspect="1"/>
          </p:cNvPicPr>
          <p:nvPr>
            <p:ph idx="1"/>
          </p:nvPr>
        </p:nvPicPr>
        <p:blipFill>
          <a:blip r:embed="rId3"/>
          <a:stretch>
            <a:fillRect/>
          </a:stretch>
        </p:blipFill>
        <p:spPr>
          <a:xfrm>
            <a:off x="838200" y="2462799"/>
            <a:ext cx="10515600" cy="3076990"/>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20</a:t>
            </a:fld>
            <a:endParaRPr lang="ja-JP" altLang="en-US"/>
          </a:p>
        </p:txBody>
      </p:sp>
    </p:spTree>
    <p:extLst>
      <p:ext uri="{BB962C8B-B14F-4D97-AF65-F5344CB8AC3E}">
        <p14:creationId xmlns:p14="http://schemas.microsoft.com/office/powerpoint/2010/main" val="4073187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3100" dirty="0"/>
              <a:t>2. </a:t>
            </a:r>
            <a:r>
              <a:rPr lang="ja-JP" altLang="en-US" sz="3100" dirty="0"/>
              <a:t>授業用アカウント発行手続き（授業ごとに）</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21</a:t>
            </a:fld>
            <a:endParaRPr lang="ja-JP" altLang="en-US"/>
          </a:p>
        </p:txBody>
      </p:sp>
      <p:pic>
        <p:nvPicPr>
          <p:cNvPr id="8" name="コンテンツ プレースホルダー 7"/>
          <p:cNvPicPr>
            <a:picLocks noGrp="1" noChangeAspect="1"/>
          </p:cNvPicPr>
          <p:nvPr>
            <p:ph idx="1"/>
          </p:nvPr>
        </p:nvPicPr>
        <p:blipFill>
          <a:blip r:embed="rId3"/>
          <a:stretch>
            <a:fillRect/>
          </a:stretch>
        </p:blipFill>
        <p:spPr>
          <a:xfrm>
            <a:off x="2688603" y="1825625"/>
            <a:ext cx="6814793" cy="4351338"/>
          </a:xfrm>
          <a:prstGeom prst="rect">
            <a:avLst/>
          </a:prstGeom>
        </p:spPr>
      </p:pic>
      <p:sp>
        <p:nvSpPr>
          <p:cNvPr id="9" name="角丸四角形吹き出し 8"/>
          <p:cNvSpPr/>
          <p:nvPr/>
        </p:nvSpPr>
        <p:spPr>
          <a:xfrm>
            <a:off x="9848375" y="4933452"/>
            <a:ext cx="1721191" cy="1156886"/>
          </a:xfrm>
          <a:prstGeom prst="wedgeRoundRectCallout">
            <a:avLst>
              <a:gd name="adj1" fmla="val -72020"/>
              <a:gd name="adj2" fmla="val 731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以下</a:t>
            </a:r>
            <a:endParaRPr kumimoji="1" lang="en-US" altLang="ja-JP" dirty="0">
              <a:latin typeface="メイリオ" panose="020B0604030504040204" pitchFamily="50" charset="-128"/>
              <a:ea typeface="メイリオ" panose="020B0604030504040204" pitchFamily="50" charset="-128"/>
            </a:endParaRPr>
          </a:p>
          <a:p>
            <a:pPr algn="ctr"/>
            <a:r>
              <a:rPr kumimoji="1" lang="ja-JP" altLang="en-US" dirty="0">
                <a:latin typeface="メイリオ" panose="020B0604030504040204" pitchFamily="50" charset="-128"/>
                <a:ea typeface="メイリオ" panose="020B0604030504040204" pitchFamily="50" charset="-128"/>
              </a:rPr>
              <a:t>コーパスの</a:t>
            </a:r>
            <a:endParaRPr kumimoji="1" lang="en-US" altLang="ja-JP" dirty="0">
              <a:latin typeface="メイリオ" panose="020B0604030504040204" pitchFamily="50" charset="-128"/>
              <a:ea typeface="メイリオ" panose="020B0604030504040204" pitchFamily="50" charset="-128"/>
            </a:endParaRPr>
          </a:p>
          <a:p>
            <a:pPr algn="ctr"/>
            <a:r>
              <a:rPr kumimoji="1" lang="ja-JP" altLang="en-US" dirty="0">
                <a:latin typeface="メイリオ" panose="020B0604030504040204" pitchFamily="50" charset="-128"/>
                <a:ea typeface="メイリオ" panose="020B0604030504040204" pitchFamily="50" charset="-128"/>
              </a:rPr>
              <a:t>選択も行う</a:t>
            </a:r>
          </a:p>
        </p:txBody>
      </p:sp>
    </p:spTree>
    <p:extLst>
      <p:ext uri="{BB962C8B-B14F-4D97-AF65-F5344CB8AC3E}">
        <p14:creationId xmlns:p14="http://schemas.microsoft.com/office/powerpoint/2010/main" val="951721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3100" dirty="0"/>
              <a:t>2. </a:t>
            </a:r>
            <a:r>
              <a:rPr lang="ja-JP" altLang="en-US" sz="3100" dirty="0"/>
              <a:t>授業用アカウント発行手続き（授業ごとに）</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22</a:t>
            </a:fld>
            <a:endParaRPr lang="ja-JP" altLang="en-US"/>
          </a:p>
        </p:txBody>
      </p:sp>
      <p:sp>
        <p:nvSpPr>
          <p:cNvPr id="3" name="コンテンツ プレースホルダー 2"/>
          <p:cNvSpPr>
            <a:spLocks noGrp="1"/>
          </p:cNvSpPr>
          <p:nvPr>
            <p:ph idx="1"/>
          </p:nvPr>
        </p:nvSpPr>
        <p:spPr/>
        <p:txBody>
          <a:bodyPr/>
          <a:lstStyle/>
          <a:p>
            <a:pPr fontAlgn="base"/>
            <a:r>
              <a:rPr lang="ja-JP" altLang="en-US" b="1" dirty="0"/>
              <a:t>設定可能な利用期間</a:t>
            </a:r>
            <a:endParaRPr lang="en-US" altLang="ja-JP" b="1" dirty="0"/>
          </a:p>
          <a:p>
            <a:pPr marL="0" indent="0" fontAlgn="base">
              <a:buNone/>
            </a:pPr>
            <a:r>
              <a:rPr lang="ja-JP" altLang="en-US" dirty="0"/>
              <a:t>実施する授業の期間に応じて、以下の</a:t>
            </a:r>
            <a:r>
              <a:rPr lang="en-US" altLang="ja-JP" dirty="0"/>
              <a:t>4</a:t>
            </a:r>
            <a:r>
              <a:rPr lang="ja-JP" altLang="en-US" dirty="0"/>
              <a:t>種類の利用期間が設定可能です：</a:t>
            </a:r>
          </a:p>
          <a:p>
            <a:pPr lvl="1" fontAlgn="base"/>
            <a:r>
              <a:rPr lang="en-US" altLang="ja-JP" dirty="0"/>
              <a:t>1</a:t>
            </a:r>
            <a:r>
              <a:rPr lang="ja-JP" altLang="en-US" dirty="0"/>
              <a:t>日体験用 （授業開始日から</a:t>
            </a:r>
            <a:r>
              <a:rPr lang="en-US" altLang="ja-JP" dirty="0"/>
              <a:t>2</a:t>
            </a:r>
            <a:r>
              <a:rPr lang="ja-JP" altLang="en-US" dirty="0"/>
              <a:t>週間有効）</a:t>
            </a:r>
          </a:p>
          <a:p>
            <a:pPr lvl="1" fontAlgn="base"/>
            <a:r>
              <a:rPr lang="ja-JP" altLang="en-US" dirty="0"/>
              <a:t>集中講義用 （授業開始日から</a:t>
            </a:r>
            <a:r>
              <a:rPr lang="en-US" altLang="ja-JP" dirty="0"/>
              <a:t>1</a:t>
            </a:r>
            <a:r>
              <a:rPr lang="ja-JP" altLang="en-US" dirty="0"/>
              <a:t>ヶ月半有効）</a:t>
            </a:r>
          </a:p>
          <a:p>
            <a:pPr lvl="1" fontAlgn="base"/>
            <a:r>
              <a:rPr lang="ja-JP" altLang="en-US" dirty="0"/>
              <a:t>半期授業用 （授業開始日から</a:t>
            </a:r>
            <a:r>
              <a:rPr lang="en-US" altLang="ja-JP" dirty="0"/>
              <a:t>9</a:t>
            </a:r>
            <a:r>
              <a:rPr lang="ja-JP" altLang="en-US" dirty="0"/>
              <a:t>ヶ月有効）</a:t>
            </a:r>
          </a:p>
          <a:p>
            <a:pPr lvl="1" fontAlgn="base"/>
            <a:r>
              <a:rPr lang="ja-JP" altLang="en-US" dirty="0"/>
              <a:t>全期授業用 （授業開始日から</a:t>
            </a:r>
            <a:r>
              <a:rPr lang="en-US" altLang="ja-JP" dirty="0"/>
              <a:t>15</a:t>
            </a:r>
            <a:r>
              <a:rPr lang="ja-JP" altLang="en-US" dirty="0"/>
              <a:t>ヶ月有効）</a:t>
            </a:r>
          </a:p>
          <a:p>
            <a:pPr marL="0" indent="0">
              <a:buNone/>
            </a:pPr>
            <a:endParaRPr kumimoji="1" lang="ja-JP" altLang="en-US" dirty="0"/>
          </a:p>
        </p:txBody>
      </p:sp>
    </p:spTree>
    <p:extLst>
      <p:ext uri="{BB962C8B-B14F-4D97-AF65-F5344CB8AC3E}">
        <p14:creationId xmlns:p14="http://schemas.microsoft.com/office/powerpoint/2010/main" val="2541261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3100" dirty="0"/>
              <a:t>2. </a:t>
            </a:r>
            <a:r>
              <a:rPr lang="ja-JP" altLang="en-US" sz="3100" dirty="0"/>
              <a:t>授業用アカウント発行手続き（授業ごとに）</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23</a:t>
            </a:fld>
            <a:endParaRPr lang="ja-JP" altLang="en-US"/>
          </a:p>
        </p:txBody>
      </p:sp>
      <p:sp>
        <p:nvSpPr>
          <p:cNvPr id="3" name="コンテンツ プレースホルダー 2"/>
          <p:cNvSpPr>
            <a:spLocks noGrp="1"/>
          </p:cNvSpPr>
          <p:nvPr>
            <p:ph idx="1"/>
          </p:nvPr>
        </p:nvSpPr>
        <p:spPr/>
        <p:txBody>
          <a:bodyPr>
            <a:normAutofit/>
          </a:bodyPr>
          <a:lstStyle/>
          <a:p>
            <a:r>
              <a:rPr lang="ja-JP" altLang="en-US" sz="1800" b="1" dirty="0"/>
              <a:t>授業実施者が有償版契約者の場合</a:t>
            </a:r>
          </a:p>
          <a:p>
            <a:pPr lvl="1" fontAlgn="base"/>
            <a:r>
              <a:rPr lang="en-US" altLang="ja-JP" sz="1600" dirty="0"/>
              <a:t>『</a:t>
            </a:r>
            <a:r>
              <a:rPr lang="ja-JP" altLang="en-US" sz="1600" dirty="0"/>
              <a:t>現代日本語書き言葉均衡コーパス</a:t>
            </a:r>
            <a:r>
              <a:rPr lang="en-US" altLang="ja-JP" sz="1600" dirty="0"/>
              <a:t>』</a:t>
            </a:r>
            <a:r>
              <a:rPr lang="ja-JP" altLang="en-US" sz="1600" dirty="0"/>
              <a:t>有償版契約者は、有償版契約者向けのデータダウンロードの権利を、購入者の責任のもとに授業受講者に付与することができます。</a:t>
            </a:r>
          </a:p>
          <a:p>
            <a:pPr lvl="1" fontAlgn="base"/>
            <a:r>
              <a:rPr lang="en-US" altLang="ja-JP" sz="1600" dirty="0"/>
              <a:t>『</a:t>
            </a:r>
            <a:r>
              <a:rPr lang="ja-JP" altLang="en-US" sz="1600" dirty="0"/>
              <a:t>日本語話し言葉コーパス</a:t>
            </a:r>
            <a:r>
              <a:rPr lang="en-US" altLang="ja-JP" sz="1600" dirty="0"/>
              <a:t>』</a:t>
            </a:r>
            <a:r>
              <a:rPr lang="ja-JP" altLang="en-US" sz="1600" dirty="0"/>
              <a:t>有償版契約者は、有償版契約者向けの音声配信機能を利用する権利を、購入者の責任のもとに授業受講者に付与することができます。</a:t>
            </a:r>
          </a:p>
          <a:p>
            <a:endParaRPr kumimoji="1" lang="ja-JP" altLang="en-US" sz="1800" dirty="0"/>
          </a:p>
        </p:txBody>
      </p:sp>
      <p:pic>
        <p:nvPicPr>
          <p:cNvPr id="7" name="図 6"/>
          <p:cNvPicPr>
            <a:picLocks noChangeAspect="1"/>
          </p:cNvPicPr>
          <p:nvPr/>
        </p:nvPicPr>
        <p:blipFill>
          <a:blip r:embed="rId3"/>
          <a:stretch>
            <a:fillRect/>
          </a:stretch>
        </p:blipFill>
        <p:spPr>
          <a:xfrm>
            <a:off x="860940" y="3292670"/>
            <a:ext cx="10492860" cy="1586795"/>
          </a:xfrm>
          <a:prstGeom prst="rect">
            <a:avLst/>
          </a:prstGeom>
        </p:spPr>
      </p:pic>
      <p:pic>
        <p:nvPicPr>
          <p:cNvPr id="10" name="図 9"/>
          <p:cNvPicPr>
            <a:picLocks noChangeAspect="1"/>
          </p:cNvPicPr>
          <p:nvPr/>
        </p:nvPicPr>
        <p:blipFill>
          <a:blip r:embed="rId4"/>
          <a:stretch>
            <a:fillRect/>
          </a:stretch>
        </p:blipFill>
        <p:spPr>
          <a:xfrm>
            <a:off x="838200" y="4966090"/>
            <a:ext cx="10515600" cy="1632764"/>
          </a:xfrm>
          <a:prstGeom prst="rect">
            <a:avLst/>
          </a:prstGeom>
        </p:spPr>
      </p:pic>
    </p:spTree>
    <p:extLst>
      <p:ext uri="{BB962C8B-B14F-4D97-AF65-F5344CB8AC3E}">
        <p14:creationId xmlns:p14="http://schemas.microsoft.com/office/powerpoint/2010/main" val="2705649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2800" dirty="0"/>
              <a:t>3.</a:t>
            </a:r>
            <a:r>
              <a:rPr lang="ja-JP" altLang="en-US" sz="2800" dirty="0"/>
              <a:t>授業用アカウントの受け取り</a:t>
            </a:r>
            <a:endParaRPr kumimoji="1" lang="ja-JP" altLang="en-US" sz="28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24</a:t>
            </a:fld>
            <a:endParaRPr lang="ja-JP" altLang="en-US"/>
          </a:p>
        </p:txBody>
      </p:sp>
      <p:pic>
        <p:nvPicPr>
          <p:cNvPr id="9" name="コンテンツ プレースホルダー 8"/>
          <p:cNvPicPr>
            <a:picLocks noGrp="1" noChangeAspect="1"/>
          </p:cNvPicPr>
          <p:nvPr>
            <p:ph idx="1"/>
          </p:nvPr>
        </p:nvPicPr>
        <p:blipFill>
          <a:blip r:embed="rId3"/>
          <a:stretch>
            <a:fillRect/>
          </a:stretch>
        </p:blipFill>
        <p:spPr>
          <a:xfrm>
            <a:off x="838200" y="1958563"/>
            <a:ext cx="10515600" cy="1376637"/>
          </a:xfrm>
          <a:prstGeom prst="rect">
            <a:avLst/>
          </a:prstGeom>
        </p:spPr>
      </p:pic>
      <p:pic>
        <p:nvPicPr>
          <p:cNvPr id="11" name="図 10"/>
          <p:cNvPicPr>
            <a:picLocks noChangeAspect="1"/>
          </p:cNvPicPr>
          <p:nvPr/>
        </p:nvPicPr>
        <p:blipFill>
          <a:blip r:embed="rId4"/>
          <a:stretch>
            <a:fillRect/>
          </a:stretch>
        </p:blipFill>
        <p:spPr>
          <a:xfrm>
            <a:off x="838200" y="3519973"/>
            <a:ext cx="10515600" cy="3442000"/>
          </a:xfrm>
          <a:prstGeom prst="rect">
            <a:avLst/>
          </a:prstGeom>
        </p:spPr>
      </p:pic>
    </p:spTree>
    <p:extLst>
      <p:ext uri="{BB962C8B-B14F-4D97-AF65-F5344CB8AC3E}">
        <p14:creationId xmlns:p14="http://schemas.microsoft.com/office/powerpoint/2010/main" val="1362408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中納言</a:t>
            </a:r>
            <a:r>
              <a:rPr kumimoji="1" lang="en-US" altLang="ja-JP" dirty="0"/>
              <a:t>』</a:t>
            </a:r>
            <a:r>
              <a:rPr kumimoji="1" lang="ja-JP" altLang="en-US" dirty="0"/>
              <a:t>授業用アカウントの申請方法</a:t>
            </a:r>
            <a:br>
              <a:rPr kumimoji="1" lang="en-US" altLang="ja-JP" dirty="0"/>
            </a:br>
            <a:r>
              <a:rPr lang="en-US" altLang="ja-JP" sz="2800" dirty="0"/>
              <a:t>3.</a:t>
            </a:r>
            <a:r>
              <a:rPr lang="ja-JP" altLang="en-US" sz="2800" dirty="0"/>
              <a:t>授業用アカウントの受け取り</a:t>
            </a:r>
            <a:endParaRPr kumimoji="1" lang="ja-JP" altLang="en-US" sz="28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25</a:t>
            </a:fld>
            <a:endParaRPr lang="ja-JP" altLang="en-US"/>
          </a:p>
        </p:txBody>
      </p:sp>
      <p:pic>
        <p:nvPicPr>
          <p:cNvPr id="8" name="コンテンツ プレースホルダー 7"/>
          <p:cNvPicPr>
            <a:picLocks noGrp="1" noChangeAspect="1"/>
          </p:cNvPicPr>
          <p:nvPr>
            <p:ph idx="1"/>
          </p:nvPr>
        </p:nvPicPr>
        <p:blipFill>
          <a:blip r:embed="rId3"/>
          <a:stretch>
            <a:fillRect/>
          </a:stretch>
        </p:blipFill>
        <p:spPr>
          <a:xfrm>
            <a:off x="1230335" y="1690688"/>
            <a:ext cx="5111203" cy="4351338"/>
          </a:xfrm>
          <a:prstGeom prst="rect">
            <a:avLst/>
          </a:prstGeom>
        </p:spPr>
      </p:pic>
      <p:sp>
        <p:nvSpPr>
          <p:cNvPr id="10" name="角丸四角形吹き出し 9"/>
          <p:cNvSpPr/>
          <p:nvPr/>
        </p:nvSpPr>
        <p:spPr>
          <a:xfrm>
            <a:off x="6889409" y="2709471"/>
            <a:ext cx="3881260" cy="2064660"/>
          </a:xfrm>
          <a:prstGeom prst="wedgeRoundRectCallout">
            <a:avLst>
              <a:gd name="adj1" fmla="val -113187"/>
              <a:gd name="adj2" fmla="val 950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パスワード付き </a:t>
            </a:r>
            <a:r>
              <a:rPr lang="en-US" altLang="ja-JP" dirty="0">
                <a:latin typeface="メイリオ" panose="020B0604030504040204" pitchFamily="50" charset="-128"/>
                <a:ea typeface="メイリオ" panose="020B0604030504040204" pitchFamily="50" charset="-128"/>
              </a:rPr>
              <a:t>zip </a:t>
            </a:r>
            <a:r>
              <a:rPr lang="ja-JP" altLang="en-US" dirty="0">
                <a:latin typeface="メイリオ" panose="020B0604030504040204" pitchFamily="50" charset="-128"/>
                <a:ea typeface="メイリオ" panose="020B0604030504040204" pitchFamily="50" charset="-128"/>
              </a:rPr>
              <a:t>ファイル</a:t>
            </a:r>
            <a:endParaRPr lang="en-US" altLang="ja-JP" dirty="0">
              <a:latin typeface="メイリオ" panose="020B0604030504040204" pitchFamily="50" charset="-128"/>
              <a:ea typeface="メイリオ" panose="020B0604030504040204" pitchFamily="50" charset="-128"/>
            </a:endParaRPr>
          </a:p>
          <a:p>
            <a:pPr algn="ctr"/>
            <a:r>
              <a:rPr kumimoji="1"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.csv </a:t>
            </a:r>
            <a:r>
              <a:rPr lang="ja-JP" altLang="en-US" dirty="0">
                <a:latin typeface="メイリオ" panose="020B0604030504040204" pitchFamily="50" charset="-128"/>
                <a:ea typeface="メイリオ" panose="020B0604030504040204" pitchFamily="50" charset="-128"/>
              </a:rPr>
              <a:t>と </a:t>
            </a:r>
            <a:r>
              <a:rPr lang="en-US" altLang="ja-JP" dirty="0">
                <a:latin typeface="メイリオ" panose="020B0604030504040204" pitchFamily="50" charset="-128"/>
                <a:ea typeface="メイリオ" panose="020B0604030504040204" pitchFamily="50" charset="-128"/>
              </a:rPr>
              <a:t>.pdf)</a:t>
            </a:r>
          </a:p>
          <a:p>
            <a:pPr algn="ctr"/>
            <a:endParaRPr kumimoji="1"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パスワードはボタンを押すと</a:t>
            </a:r>
            <a:endParaRPr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同時にメールで配信されます</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39465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KOTONOHA </a:t>
            </a:r>
            <a:r>
              <a:rPr kumimoji="1" lang="ja-JP" altLang="en-US" dirty="0"/>
              <a:t>の使い方</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26</a:t>
            </a:fld>
            <a:endParaRPr lang="ja-JP" altLang="en-US"/>
          </a:p>
        </p:txBody>
      </p:sp>
    </p:spTree>
    <p:extLst>
      <p:ext uri="{BB962C8B-B14F-4D97-AF65-F5344CB8AC3E}">
        <p14:creationId xmlns:p14="http://schemas.microsoft.com/office/powerpoint/2010/main" val="3797551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とりあえず検索してみる</a:t>
            </a:r>
          </a:p>
        </p:txBody>
      </p:sp>
      <p:pic>
        <p:nvPicPr>
          <p:cNvPr id="8" name="コンテンツ プレースホルダー 7"/>
          <p:cNvPicPr>
            <a:picLocks noGrp="1" noChangeAspect="1"/>
          </p:cNvPicPr>
          <p:nvPr>
            <p:ph idx="1"/>
          </p:nvPr>
        </p:nvPicPr>
        <p:blipFill>
          <a:blip r:embed="rId2"/>
          <a:stretch>
            <a:fillRect/>
          </a:stretch>
        </p:blipFill>
        <p:spPr>
          <a:xfrm>
            <a:off x="2048797" y="4584807"/>
            <a:ext cx="8520882" cy="2746001"/>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27</a:t>
            </a:fld>
            <a:endParaRPr lang="ja-JP" altLang="en-US"/>
          </a:p>
        </p:txBody>
      </p:sp>
      <p:pic>
        <p:nvPicPr>
          <p:cNvPr id="7" name="図 6"/>
          <p:cNvPicPr>
            <a:picLocks noChangeAspect="1"/>
          </p:cNvPicPr>
          <p:nvPr/>
        </p:nvPicPr>
        <p:blipFill>
          <a:blip r:embed="rId3"/>
          <a:stretch>
            <a:fillRect/>
          </a:stretch>
        </p:blipFill>
        <p:spPr>
          <a:xfrm>
            <a:off x="2048797" y="1646238"/>
            <a:ext cx="8520881" cy="2796773"/>
          </a:xfrm>
          <a:prstGeom prst="rect">
            <a:avLst/>
          </a:prstGeom>
        </p:spPr>
      </p:pic>
      <p:sp>
        <p:nvSpPr>
          <p:cNvPr id="9" name="四角形吹き出し 8"/>
          <p:cNvSpPr/>
          <p:nvPr/>
        </p:nvSpPr>
        <p:spPr>
          <a:xfrm>
            <a:off x="7944465" y="766916"/>
            <a:ext cx="3608438" cy="923772"/>
          </a:xfrm>
          <a:prstGeom prst="wedgeRectCallout">
            <a:avLst>
              <a:gd name="adj1" fmla="val -59525"/>
              <a:gd name="adj2" fmla="val 9656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t>「書字形出現形」で検索を選び</a:t>
            </a:r>
            <a:endParaRPr kumimoji="1" lang="en-US" altLang="ja-JP" dirty="0"/>
          </a:p>
          <a:p>
            <a:pPr algn="ctr"/>
            <a:r>
              <a:rPr lang="en-US" altLang="ja-JP" dirty="0"/>
              <a:t>“</a:t>
            </a:r>
            <a:r>
              <a:rPr lang="ja-JP" altLang="en-US" dirty="0"/>
              <a:t>青い</a:t>
            </a:r>
            <a:r>
              <a:rPr lang="en-US" altLang="ja-JP" dirty="0"/>
              <a:t>”</a:t>
            </a:r>
            <a:r>
              <a:rPr lang="ja-JP" altLang="en-US" dirty="0"/>
              <a:t>を検索</a:t>
            </a:r>
            <a:endParaRPr kumimoji="1" lang="ja-JP" altLang="en-US" dirty="0"/>
          </a:p>
        </p:txBody>
      </p:sp>
      <p:sp>
        <p:nvSpPr>
          <p:cNvPr id="10" name="四角形吹き出し 9"/>
          <p:cNvSpPr/>
          <p:nvPr/>
        </p:nvSpPr>
        <p:spPr>
          <a:xfrm>
            <a:off x="7944465" y="3661035"/>
            <a:ext cx="3608438" cy="923772"/>
          </a:xfrm>
          <a:prstGeom prst="wedgeRectCallout">
            <a:avLst>
              <a:gd name="adj1" fmla="val -59525"/>
              <a:gd name="adj2" fmla="val 9656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t>「語彙素」で検索を選び</a:t>
            </a:r>
            <a:endParaRPr kumimoji="1" lang="en-US" altLang="ja-JP" dirty="0"/>
          </a:p>
          <a:p>
            <a:pPr algn="ctr"/>
            <a:r>
              <a:rPr lang="en-US" altLang="ja-JP" dirty="0"/>
              <a:t>“</a:t>
            </a:r>
            <a:r>
              <a:rPr lang="ja-JP" altLang="en-US" dirty="0"/>
              <a:t>青い</a:t>
            </a:r>
            <a:r>
              <a:rPr lang="en-US" altLang="ja-JP" dirty="0"/>
              <a:t>”</a:t>
            </a:r>
            <a:r>
              <a:rPr lang="ja-JP" altLang="en-US" dirty="0"/>
              <a:t>を検索</a:t>
            </a:r>
            <a:endParaRPr kumimoji="1" lang="ja-JP" altLang="en-US" dirty="0"/>
          </a:p>
        </p:txBody>
      </p:sp>
    </p:spTree>
    <p:extLst>
      <p:ext uri="{BB962C8B-B14F-4D97-AF65-F5344CB8AC3E}">
        <p14:creationId xmlns:p14="http://schemas.microsoft.com/office/powerpoint/2010/main" val="517783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コーパス毎の「書字形出現形」</a:t>
            </a:r>
            <a:r>
              <a:rPr lang="en-US" altLang="ja-JP" sz="4000" dirty="0"/>
              <a:t>”</a:t>
            </a:r>
            <a:r>
              <a:rPr lang="ja-JP" altLang="en-US" sz="4000" dirty="0"/>
              <a:t>青い</a:t>
            </a:r>
            <a:r>
              <a:rPr lang="en-US" altLang="ja-JP" sz="4000" dirty="0"/>
              <a:t>”</a:t>
            </a:r>
            <a:r>
              <a:rPr lang="ja-JP" altLang="en-US" sz="4000" dirty="0"/>
              <a:t>の結果</a:t>
            </a:r>
            <a:br>
              <a:rPr lang="en-US" altLang="ja-JP" sz="4000" dirty="0"/>
            </a:br>
            <a:r>
              <a:rPr lang="ja-JP" altLang="en-US" sz="4000" dirty="0"/>
              <a:t>棒グラフ表示</a:t>
            </a:r>
            <a:endParaRPr kumimoji="1" lang="ja-JP" altLang="en-US" sz="4000" dirty="0"/>
          </a:p>
        </p:txBody>
      </p:sp>
      <p:pic>
        <p:nvPicPr>
          <p:cNvPr id="7" name="コンテンツ プレースホルダー 6"/>
          <p:cNvPicPr>
            <a:picLocks noGrp="1" noChangeAspect="1"/>
          </p:cNvPicPr>
          <p:nvPr>
            <p:ph idx="1"/>
          </p:nvPr>
        </p:nvPicPr>
        <p:blipFill>
          <a:blip r:embed="rId2"/>
          <a:stretch>
            <a:fillRect/>
          </a:stretch>
        </p:blipFill>
        <p:spPr>
          <a:xfrm>
            <a:off x="1175019" y="1825625"/>
            <a:ext cx="9841962" cy="4351338"/>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28</a:t>
            </a:fld>
            <a:endParaRPr lang="ja-JP" altLang="en-US"/>
          </a:p>
        </p:txBody>
      </p:sp>
      <p:pic>
        <p:nvPicPr>
          <p:cNvPr id="8" name="図 7"/>
          <p:cNvPicPr>
            <a:picLocks noChangeAspect="1"/>
          </p:cNvPicPr>
          <p:nvPr/>
        </p:nvPicPr>
        <p:blipFill>
          <a:blip r:embed="rId3"/>
          <a:stretch>
            <a:fillRect/>
          </a:stretch>
        </p:blipFill>
        <p:spPr>
          <a:xfrm>
            <a:off x="9670273" y="1079366"/>
            <a:ext cx="2359185" cy="656566"/>
          </a:xfrm>
          <a:prstGeom prst="rect">
            <a:avLst/>
          </a:prstGeom>
        </p:spPr>
      </p:pic>
    </p:spTree>
    <p:extLst>
      <p:ext uri="{BB962C8B-B14F-4D97-AF65-F5344CB8AC3E}">
        <p14:creationId xmlns:p14="http://schemas.microsoft.com/office/powerpoint/2010/main" val="2386265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コーパス毎の「書字形出現形」</a:t>
            </a:r>
            <a:r>
              <a:rPr lang="en-US" altLang="ja-JP" sz="4000" dirty="0"/>
              <a:t>”</a:t>
            </a:r>
            <a:r>
              <a:rPr lang="ja-JP" altLang="en-US" sz="4000" dirty="0"/>
              <a:t>青い</a:t>
            </a:r>
            <a:r>
              <a:rPr lang="en-US" altLang="ja-JP" sz="4000" dirty="0"/>
              <a:t>”</a:t>
            </a:r>
            <a:r>
              <a:rPr lang="ja-JP" altLang="en-US" sz="4000" dirty="0"/>
              <a:t>の結果</a:t>
            </a:r>
            <a:br>
              <a:rPr lang="en-US" altLang="ja-JP" sz="4000" dirty="0"/>
            </a:br>
            <a:r>
              <a:rPr lang="ja-JP" altLang="en-US" sz="4000" dirty="0"/>
              <a:t>棒グラフ表示</a:t>
            </a:r>
            <a:endParaRPr kumimoji="1" lang="ja-JP" altLang="en-US" sz="4000" dirty="0"/>
          </a:p>
        </p:txBody>
      </p:sp>
      <p:pic>
        <p:nvPicPr>
          <p:cNvPr id="7" name="コンテンツ プレースホルダー 6"/>
          <p:cNvPicPr>
            <a:picLocks noGrp="1" noChangeAspect="1"/>
          </p:cNvPicPr>
          <p:nvPr>
            <p:ph idx="1"/>
          </p:nvPr>
        </p:nvPicPr>
        <p:blipFill>
          <a:blip r:embed="rId2"/>
          <a:stretch>
            <a:fillRect/>
          </a:stretch>
        </p:blipFill>
        <p:spPr>
          <a:xfrm>
            <a:off x="1175019" y="1825625"/>
            <a:ext cx="9841962" cy="4351338"/>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29</a:t>
            </a:fld>
            <a:endParaRPr lang="ja-JP" altLang="en-US"/>
          </a:p>
        </p:txBody>
      </p:sp>
      <p:pic>
        <p:nvPicPr>
          <p:cNvPr id="8" name="図 7"/>
          <p:cNvPicPr>
            <a:picLocks noChangeAspect="1"/>
          </p:cNvPicPr>
          <p:nvPr/>
        </p:nvPicPr>
        <p:blipFill>
          <a:blip r:embed="rId3"/>
          <a:stretch>
            <a:fillRect/>
          </a:stretch>
        </p:blipFill>
        <p:spPr>
          <a:xfrm>
            <a:off x="9782106" y="1027906"/>
            <a:ext cx="2359185" cy="656566"/>
          </a:xfrm>
          <a:prstGeom prst="rect">
            <a:avLst/>
          </a:prstGeom>
        </p:spPr>
      </p:pic>
      <p:sp>
        <p:nvSpPr>
          <p:cNvPr id="9" name="四角形吹き出し 8"/>
          <p:cNvSpPr/>
          <p:nvPr/>
        </p:nvSpPr>
        <p:spPr>
          <a:xfrm>
            <a:off x="2084262" y="2825962"/>
            <a:ext cx="3608438" cy="923772"/>
          </a:xfrm>
          <a:prstGeom prst="wedgeRectCallout">
            <a:avLst>
              <a:gd name="adj1" fmla="val -59525"/>
              <a:gd name="adj2" fmla="val 9656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調整頻度によるグラフ</a:t>
            </a:r>
          </a:p>
        </p:txBody>
      </p:sp>
      <p:sp>
        <p:nvSpPr>
          <p:cNvPr id="10" name="四角形吹き出し 9"/>
          <p:cNvSpPr/>
          <p:nvPr/>
        </p:nvSpPr>
        <p:spPr>
          <a:xfrm>
            <a:off x="5486400" y="1027906"/>
            <a:ext cx="3608438" cy="923772"/>
          </a:xfrm>
          <a:prstGeom prst="wedgeRectCallout">
            <a:avLst>
              <a:gd name="adj1" fmla="val 77387"/>
              <a:gd name="adj2" fmla="val 7875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検索結果へのリンク</a:t>
            </a:r>
          </a:p>
        </p:txBody>
      </p:sp>
    </p:spTree>
    <p:extLst>
      <p:ext uri="{BB962C8B-B14F-4D97-AF65-F5344CB8AC3E}">
        <p14:creationId xmlns:p14="http://schemas.microsoft.com/office/powerpoint/2010/main" val="3248042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a:t>調整頻度</a:t>
            </a:r>
            <a:r>
              <a:rPr kumimoji="1" lang="en-US" altLang="ja-JP" sz="4000" dirty="0"/>
              <a:t>: PMW (Per Million Words)</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30</a:t>
            </a:fld>
            <a:endParaRPr lang="ja-JP" altLang="en-US"/>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pPr marL="0" indent="0">
                  <a:buNone/>
                </a:pPr>
                <a:r>
                  <a:rPr kumimoji="1" lang="ja-JP" altLang="en-US" dirty="0"/>
                  <a:t>相対頻度：</a:t>
                </a:r>
                <a:endParaRPr kumimoji="1" lang="en-US" altLang="ja-JP" dirty="0"/>
              </a:p>
              <a:p>
                <a:pPr marL="0" indent="0">
                  <a:buNone/>
                </a:pPr>
                <a:r>
                  <a:rPr lang="en-US" altLang="ja-JP" dirty="0"/>
                  <a:t>	</a:t>
                </a:r>
                <a:r>
                  <a:rPr kumimoji="1" lang="ja-JP" altLang="en-US" dirty="0"/>
                  <a:t>単語の出現回数を各コーパスの総語数で割ったもの</a:t>
                </a:r>
                <a:endParaRPr kumimoji="1" lang="en-US" altLang="ja-JP" dirty="0"/>
              </a:p>
              <a:p>
                <a:pPr marL="0" indent="0">
                  <a:buNone/>
                </a:pPr>
                <a:endParaRPr lang="en-US" altLang="ja-JP" dirty="0"/>
              </a:p>
              <a:p>
                <a:pPr marL="0" indent="0">
                  <a:buNone/>
                </a:pPr>
                <a:r>
                  <a:rPr kumimoji="1" lang="en-US" altLang="ja-JP" dirty="0"/>
                  <a:t>PWM (Per Million Words)</a:t>
                </a:r>
                <a:r>
                  <a:rPr lang="en-US" altLang="ja-JP" dirty="0"/>
                  <a:t> : </a:t>
                </a:r>
              </a:p>
              <a:p>
                <a:pPr marL="0" indent="0">
                  <a:buNone/>
                </a:pPr>
                <a:r>
                  <a:rPr kumimoji="1" lang="en-US" altLang="ja-JP" dirty="0"/>
                  <a:t>	</a:t>
                </a:r>
                <a:r>
                  <a:rPr kumimoji="1" lang="ja-JP" altLang="en-US" dirty="0"/>
                  <a:t>単語の</a:t>
                </a:r>
                <a:r>
                  <a:rPr kumimoji="1" lang="en-US" altLang="ja-JP" dirty="0"/>
                  <a:t>100</a:t>
                </a:r>
                <a:r>
                  <a:rPr kumimoji="1" lang="ja-JP" altLang="en-US" dirty="0"/>
                  <a:t>万語当たりの出現頻度</a:t>
                </a:r>
                <a:endParaRPr lang="en-US" altLang="ja-JP" dirty="0"/>
              </a:p>
              <a:p>
                <a:pPr marL="0" indent="0">
                  <a:buNone/>
                </a:pPr>
                <a:endParaRPr kumimoji="1" lang="en-US" altLang="ja-JP" dirty="0"/>
              </a:p>
              <a:p>
                <a:pPr marL="0" indent="0">
                  <a:buNone/>
                </a:pPr>
                <a:r>
                  <a:rPr lang="en-US" altLang="ja-JP" dirty="0"/>
                  <a:t>BCCWJ</a:t>
                </a:r>
                <a:r>
                  <a:rPr lang="ja-JP" altLang="en-US" dirty="0"/>
                  <a:t> における書字形出現形 </a:t>
                </a:r>
                <a:r>
                  <a:rPr lang="en-US" altLang="ja-JP" dirty="0"/>
                  <a:t>”</a:t>
                </a:r>
                <a:r>
                  <a:rPr lang="ja-JP" altLang="en-US" dirty="0"/>
                  <a:t>青い</a:t>
                </a:r>
                <a:r>
                  <a:rPr lang="en-US" altLang="ja-JP" dirty="0"/>
                  <a:t>” </a:t>
                </a:r>
                <a:r>
                  <a:rPr lang="ja-JP" altLang="en-US" dirty="0"/>
                  <a:t>の</a:t>
                </a:r>
                <a:r>
                  <a:rPr lang="en-US" altLang="ja-JP" dirty="0"/>
                  <a:t>PWM</a:t>
                </a:r>
              </a:p>
              <a:p>
                <a:pPr marL="0" indent="0">
                  <a:buNone/>
                </a:pPr>
                <a:r>
                  <a:rPr kumimoji="1" lang="en-US" altLang="ja-JP" dirty="0"/>
                  <a:t>	</a:t>
                </a:r>
                <a14:m>
                  <m:oMath xmlns:m="http://schemas.openxmlformats.org/officeDocument/2006/math">
                    <m:r>
                      <m:rPr>
                        <m:sty m:val="p"/>
                      </m:rPr>
                      <a:rPr lang="en-US" altLang="ja-JP" sz="2200" i="1" dirty="0" smtClean="0">
                        <a:latin typeface="Cambria Math" panose="02040503050406030204" pitchFamily="18" charset="0"/>
                      </a:rPr>
                      <m:t>PMW</m:t>
                    </m:r>
                    <m:r>
                      <a:rPr lang="en-US" altLang="ja-JP" sz="2200" b="0" i="1" dirty="0" smtClean="0">
                        <a:latin typeface="Cambria Math" panose="02040503050406030204" pitchFamily="18" charset="0"/>
                      </a:rPr>
                      <m:t>=</m:t>
                    </m:r>
                    <m:f>
                      <m:fPr>
                        <m:ctrlPr>
                          <a:rPr kumimoji="1" lang="en-US" altLang="ja-JP" sz="2200" i="1" smtClean="0">
                            <a:latin typeface="Cambria Math" panose="02040503050406030204" pitchFamily="18" charset="0"/>
                          </a:rPr>
                        </m:ctrlPr>
                      </m:fPr>
                      <m:num>
                        <m:r>
                          <m:rPr>
                            <m:sty m:val="p"/>
                          </m:rPr>
                          <a:rPr lang="en-US" altLang="ja-JP" sz="2200" i="1">
                            <a:latin typeface="Cambria Math" panose="02040503050406030204" pitchFamily="18" charset="0"/>
                          </a:rPr>
                          <m:t>BCCWJ</m:t>
                        </m:r>
                        <m:r>
                          <a:rPr lang="ja-JP" altLang="en-US" sz="2200" i="1">
                            <a:latin typeface="Cambria Math" panose="02040503050406030204" pitchFamily="18" charset="0"/>
                          </a:rPr>
                          <m:t>中の</m:t>
                        </m:r>
                        <m:r>
                          <a:rPr kumimoji="1" lang="en-US" altLang="ja-JP" sz="2200" b="0" i="1" smtClean="0">
                            <a:latin typeface="Cambria Math" panose="02040503050406030204" pitchFamily="18" charset="0"/>
                          </a:rPr>
                          <m:t>"</m:t>
                        </m:r>
                        <m:r>
                          <a:rPr lang="ja-JP" altLang="en-US" sz="2200" i="1">
                            <a:latin typeface="Cambria Math" panose="02040503050406030204" pitchFamily="18" charset="0"/>
                          </a:rPr>
                          <m:t>青い</m:t>
                        </m:r>
                        <m:r>
                          <a:rPr lang="en-US" altLang="ja-JP" sz="2200" b="0" i="1" smtClean="0">
                            <a:latin typeface="Cambria Math" panose="02040503050406030204" pitchFamily="18" charset="0"/>
                          </a:rPr>
                          <m:t>"</m:t>
                        </m:r>
                        <m:r>
                          <a:rPr lang="ja-JP" altLang="en-US" sz="2200" i="1">
                            <a:latin typeface="Cambria Math" panose="02040503050406030204" pitchFamily="18" charset="0"/>
                          </a:rPr>
                          <m:t>の</m:t>
                        </m:r>
                        <m:r>
                          <a:rPr lang="ja-JP" altLang="en-US" sz="2200" i="1" smtClean="0">
                            <a:latin typeface="Cambria Math" panose="02040503050406030204" pitchFamily="18" charset="0"/>
                          </a:rPr>
                          <m:t>頻度</m:t>
                        </m:r>
                      </m:num>
                      <m:den>
                        <m:r>
                          <m:rPr>
                            <m:sty m:val="p"/>
                          </m:rPr>
                          <a:rPr lang="en-US" altLang="ja-JP" sz="2200" i="1">
                            <a:latin typeface="Cambria Math" panose="02040503050406030204" pitchFamily="18" charset="0"/>
                          </a:rPr>
                          <m:t>BCCWJ</m:t>
                        </m:r>
                        <m:r>
                          <a:rPr lang="ja-JP" altLang="en-US" sz="2200" i="1">
                            <a:latin typeface="Cambria Math" panose="02040503050406030204" pitchFamily="18" charset="0"/>
                          </a:rPr>
                          <m:t>の</m:t>
                        </m:r>
                        <m:r>
                          <a:rPr lang="ja-JP" altLang="en-US" sz="2200" i="1" smtClean="0">
                            <a:latin typeface="Cambria Math" panose="02040503050406030204" pitchFamily="18" charset="0"/>
                          </a:rPr>
                          <m:t>総語数</m:t>
                        </m:r>
                      </m:den>
                    </m:f>
                    <m:r>
                      <a:rPr kumimoji="1" lang="en-US" altLang="ja-JP" sz="2200" i="1" smtClean="0">
                        <a:latin typeface="Cambria Math" panose="02040503050406030204" pitchFamily="18" charset="0"/>
                        <a:ea typeface="Cambria Math" panose="02040503050406030204" pitchFamily="18" charset="0"/>
                      </a:rPr>
                      <m:t>×</m:t>
                    </m:r>
                    <m:r>
                      <a:rPr kumimoji="1" lang="en-US" altLang="ja-JP" sz="2200" b="0" i="1" smtClean="0">
                        <a:latin typeface="Cambria Math" panose="02040503050406030204" pitchFamily="18" charset="0"/>
                        <a:ea typeface="Cambria Math" panose="02040503050406030204" pitchFamily="18" charset="0"/>
                      </a:rPr>
                      <m:t>1,000,000=</m:t>
                    </m:r>
                    <m:f>
                      <m:fPr>
                        <m:ctrlPr>
                          <a:rPr kumimoji="1" lang="en-US" altLang="ja-JP" sz="2200" b="0" i="1" smtClean="0">
                            <a:latin typeface="Cambria Math" panose="02040503050406030204" pitchFamily="18" charset="0"/>
                            <a:ea typeface="Cambria Math" panose="02040503050406030204" pitchFamily="18" charset="0"/>
                          </a:rPr>
                        </m:ctrlPr>
                      </m:fPr>
                      <m:num>
                        <m:r>
                          <a:rPr kumimoji="1" lang="en-US" altLang="ja-JP" sz="2200" b="0" i="1" smtClean="0">
                            <a:latin typeface="Cambria Math" panose="02040503050406030204" pitchFamily="18" charset="0"/>
                            <a:ea typeface="Cambria Math" panose="02040503050406030204" pitchFamily="18" charset="0"/>
                          </a:rPr>
                          <m:t>2,300</m:t>
                        </m:r>
                      </m:num>
                      <m:den>
                        <m:r>
                          <a:rPr kumimoji="1" lang="en-US" altLang="ja-JP" sz="2200" b="0" i="1" smtClean="0">
                            <a:latin typeface="Cambria Math" panose="02040503050406030204" pitchFamily="18" charset="0"/>
                            <a:ea typeface="Cambria Math" panose="02040503050406030204" pitchFamily="18" charset="0"/>
                          </a:rPr>
                          <m:t>104,911,460</m:t>
                        </m:r>
                      </m:den>
                    </m:f>
                    <m:r>
                      <a:rPr kumimoji="1" lang="en-US" altLang="ja-JP" sz="2200" b="0" i="1" smtClean="0">
                        <a:latin typeface="Cambria Math" panose="02040503050406030204" pitchFamily="18" charset="0"/>
                        <a:ea typeface="Cambria Math" panose="02040503050406030204" pitchFamily="18" charset="0"/>
                      </a:rPr>
                      <m:t>×1,000,000≅21.92</m:t>
                    </m:r>
                  </m:oMath>
                </a14:m>
                <a:endParaRPr kumimoji="1" lang="en-US" altLang="ja-JP" sz="22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217" t="-210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289946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a:t>「検索結果を見る」</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31</a:t>
            </a:fld>
            <a:endParaRPr lang="ja-JP" altLang="en-US"/>
          </a:p>
        </p:txBody>
      </p:sp>
      <p:pic>
        <p:nvPicPr>
          <p:cNvPr id="7" name="コンテンツ プレースホルダー 6"/>
          <p:cNvPicPr>
            <a:picLocks noGrp="1" noChangeAspect="1"/>
          </p:cNvPicPr>
          <p:nvPr>
            <p:ph idx="1"/>
          </p:nvPr>
        </p:nvPicPr>
        <p:blipFill>
          <a:blip r:embed="rId2"/>
          <a:stretch>
            <a:fillRect/>
          </a:stretch>
        </p:blipFill>
        <p:spPr>
          <a:xfrm>
            <a:off x="1093304" y="1825625"/>
            <a:ext cx="10005391" cy="4351338"/>
          </a:xfrm>
          <a:prstGeom prst="rect">
            <a:avLst/>
          </a:prstGeom>
        </p:spPr>
      </p:pic>
    </p:spTree>
    <p:extLst>
      <p:ext uri="{BB962C8B-B14F-4D97-AF65-F5344CB8AC3E}">
        <p14:creationId xmlns:p14="http://schemas.microsoft.com/office/powerpoint/2010/main" val="4086383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コーパス毎の「語彙素」</a:t>
            </a:r>
            <a:r>
              <a:rPr lang="en-US" altLang="ja-JP" sz="4000" dirty="0"/>
              <a:t>”</a:t>
            </a:r>
            <a:r>
              <a:rPr lang="ja-JP" altLang="en-US" sz="4000" dirty="0"/>
              <a:t>青い</a:t>
            </a:r>
            <a:r>
              <a:rPr lang="en-US" altLang="ja-JP" sz="4000" dirty="0"/>
              <a:t>”</a:t>
            </a:r>
            <a:r>
              <a:rPr lang="ja-JP" altLang="en-US" sz="4000" dirty="0"/>
              <a:t>の結果</a:t>
            </a:r>
            <a:br>
              <a:rPr lang="en-US" altLang="ja-JP" sz="4000" dirty="0"/>
            </a:br>
            <a:r>
              <a:rPr lang="ja-JP" altLang="en-US" sz="4000" dirty="0"/>
              <a:t>棒グラフ表示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32</a:t>
            </a:fld>
            <a:endParaRPr lang="ja-JP" altLang="en-US"/>
          </a:p>
        </p:txBody>
      </p:sp>
      <p:pic>
        <p:nvPicPr>
          <p:cNvPr id="8" name="コンテンツ プレースホルダー 7"/>
          <p:cNvPicPr>
            <a:picLocks noGrp="1" noChangeAspect="1"/>
          </p:cNvPicPr>
          <p:nvPr>
            <p:ph idx="1"/>
          </p:nvPr>
        </p:nvPicPr>
        <p:blipFill>
          <a:blip r:embed="rId3"/>
          <a:stretch>
            <a:fillRect/>
          </a:stretch>
        </p:blipFill>
        <p:spPr>
          <a:xfrm>
            <a:off x="1242307" y="1825625"/>
            <a:ext cx="9707386" cy="4351338"/>
          </a:xfrm>
          <a:prstGeom prst="rect">
            <a:avLst/>
          </a:prstGeom>
        </p:spPr>
      </p:pic>
      <p:pic>
        <p:nvPicPr>
          <p:cNvPr id="7" name="図 6"/>
          <p:cNvPicPr>
            <a:picLocks noChangeAspect="1"/>
          </p:cNvPicPr>
          <p:nvPr/>
        </p:nvPicPr>
        <p:blipFill>
          <a:blip r:embed="rId4"/>
          <a:stretch>
            <a:fillRect/>
          </a:stretch>
        </p:blipFill>
        <p:spPr>
          <a:xfrm>
            <a:off x="9736057" y="84354"/>
            <a:ext cx="2359185" cy="656566"/>
          </a:xfrm>
          <a:prstGeom prst="rect">
            <a:avLst/>
          </a:prstGeom>
        </p:spPr>
      </p:pic>
    </p:spTree>
    <p:extLst>
      <p:ext uri="{BB962C8B-B14F-4D97-AF65-F5344CB8AC3E}">
        <p14:creationId xmlns:p14="http://schemas.microsoft.com/office/powerpoint/2010/main" val="3470238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コーパス毎の「書字形出現形」</a:t>
            </a:r>
            <a:r>
              <a:rPr lang="en-US" altLang="ja-JP" sz="4000" dirty="0"/>
              <a:t>”</a:t>
            </a:r>
            <a:r>
              <a:rPr lang="ja-JP" altLang="en-US" sz="4000" dirty="0"/>
              <a:t>青い</a:t>
            </a:r>
            <a:r>
              <a:rPr lang="en-US" altLang="ja-JP" sz="4000" dirty="0"/>
              <a:t>”</a:t>
            </a:r>
            <a:r>
              <a:rPr lang="ja-JP" altLang="en-US" sz="4000" dirty="0"/>
              <a:t>の結果</a:t>
            </a:r>
            <a:br>
              <a:rPr lang="en-US" altLang="ja-JP" sz="4000" dirty="0"/>
            </a:br>
            <a:r>
              <a:rPr lang="ja-JP" altLang="en-US" sz="4000" dirty="0"/>
              <a:t>円グラフ表示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33</a:t>
            </a:fld>
            <a:endParaRPr lang="ja-JP" altLang="en-US"/>
          </a:p>
        </p:txBody>
      </p:sp>
      <p:pic>
        <p:nvPicPr>
          <p:cNvPr id="8" name="コンテンツ プレースホルダー 7"/>
          <p:cNvPicPr>
            <a:picLocks noGrp="1" noChangeAspect="1"/>
          </p:cNvPicPr>
          <p:nvPr>
            <p:ph idx="1"/>
          </p:nvPr>
        </p:nvPicPr>
        <p:blipFill>
          <a:blip r:embed="rId2"/>
          <a:stretch>
            <a:fillRect/>
          </a:stretch>
        </p:blipFill>
        <p:spPr>
          <a:xfrm>
            <a:off x="1162025" y="1825625"/>
            <a:ext cx="9867949" cy="4351338"/>
          </a:xfrm>
          <a:prstGeom prst="rect">
            <a:avLst/>
          </a:prstGeom>
        </p:spPr>
      </p:pic>
      <p:pic>
        <p:nvPicPr>
          <p:cNvPr id="7" name="図 6"/>
          <p:cNvPicPr>
            <a:picLocks noChangeAspect="1"/>
          </p:cNvPicPr>
          <p:nvPr/>
        </p:nvPicPr>
        <p:blipFill>
          <a:blip r:embed="rId3"/>
          <a:stretch>
            <a:fillRect/>
          </a:stretch>
        </p:blipFill>
        <p:spPr>
          <a:xfrm>
            <a:off x="9768949" y="989672"/>
            <a:ext cx="2359185" cy="656566"/>
          </a:xfrm>
          <a:prstGeom prst="rect">
            <a:avLst/>
          </a:prstGeom>
        </p:spPr>
      </p:pic>
    </p:spTree>
    <p:extLst>
      <p:ext uri="{BB962C8B-B14F-4D97-AF65-F5344CB8AC3E}">
        <p14:creationId xmlns:p14="http://schemas.microsoft.com/office/powerpoint/2010/main" val="464138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コーパス毎の「語彙素」</a:t>
            </a:r>
            <a:r>
              <a:rPr lang="en-US" altLang="ja-JP" sz="4000" dirty="0"/>
              <a:t>”</a:t>
            </a:r>
            <a:r>
              <a:rPr lang="ja-JP" altLang="en-US" sz="4000" dirty="0"/>
              <a:t>青い</a:t>
            </a:r>
            <a:r>
              <a:rPr lang="en-US" altLang="ja-JP" sz="4000" dirty="0"/>
              <a:t>”</a:t>
            </a:r>
            <a:r>
              <a:rPr lang="ja-JP" altLang="en-US" sz="4000" dirty="0"/>
              <a:t>の結果</a:t>
            </a:r>
            <a:br>
              <a:rPr lang="en-US" altLang="ja-JP" sz="4000" dirty="0"/>
            </a:br>
            <a:r>
              <a:rPr lang="ja-JP" altLang="en-US" sz="4000" dirty="0"/>
              <a:t>円グラフ表示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34</a:t>
            </a:fld>
            <a:endParaRPr lang="ja-JP" altLang="en-US"/>
          </a:p>
        </p:txBody>
      </p:sp>
      <p:pic>
        <p:nvPicPr>
          <p:cNvPr id="7" name="コンテンツ プレースホルダー 6"/>
          <p:cNvPicPr>
            <a:picLocks noGrp="1" noChangeAspect="1"/>
          </p:cNvPicPr>
          <p:nvPr>
            <p:ph idx="1"/>
          </p:nvPr>
        </p:nvPicPr>
        <p:blipFill>
          <a:blip r:embed="rId2"/>
          <a:stretch>
            <a:fillRect/>
          </a:stretch>
        </p:blipFill>
        <p:spPr>
          <a:xfrm>
            <a:off x="1206239" y="1825625"/>
            <a:ext cx="9779522" cy="4351338"/>
          </a:xfrm>
          <a:prstGeom prst="rect">
            <a:avLst/>
          </a:prstGeom>
        </p:spPr>
      </p:pic>
      <p:pic>
        <p:nvPicPr>
          <p:cNvPr id="3" name="図 2"/>
          <p:cNvPicPr>
            <a:picLocks noChangeAspect="1"/>
          </p:cNvPicPr>
          <p:nvPr/>
        </p:nvPicPr>
        <p:blipFill>
          <a:blip r:embed="rId3"/>
          <a:stretch>
            <a:fillRect/>
          </a:stretch>
        </p:blipFill>
        <p:spPr>
          <a:xfrm>
            <a:off x="9736057" y="84354"/>
            <a:ext cx="2359185" cy="656566"/>
          </a:xfrm>
          <a:prstGeom prst="rect">
            <a:avLst/>
          </a:prstGeom>
        </p:spPr>
      </p:pic>
    </p:spTree>
    <p:extLst>
      <p:ext uri="{BB962C8B-B14F-4D97-AF65-F5344CB8AC3E}">
        <p14:creationId xmlns:p14="http://schemas.microsoft.com/office/powerpoint/2010/main" val="106818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4000" dirty="0"/>
              <a:t>書き言葉・話し言葉間比較</a:t>
            </a:r>
            <a:br>
              <a:rPr lang="en-US" altLang="ja-JP" sz="4000" dirty="0"/>
            </a:br>
            <a:r>
              <a:rPr lang="ja-JP" altLang="en-US" sz="4000" dirty="0"/>
              <a:t>「書字形出現形」</a:t>
            </a:r>
            <a:r>
              <a:rPr lang="en-US" altLang="ja-JP" sz="4000" dirty="0"/>
              <a:t>”</a:t>
            </a:r>
            <a:r>
              <a:rPr lang="ja-JP" altLang="en-US" sz="4000" dirty="0"/>
              <a:t>青い</a:t>
            </a:r>
            <a:r>
              <a:rPr lang="en-US" altLang="ja-JP" sz="4000" dirty="0"/>
              <a:t>”</a:t>
            </a:r>
            <a:r>
              <a:rPr lang="ja-JP" altLang="en-US" sz="4000" dirty="0"/>
              <a:t>の結果　棒グラフ表示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35</a:t>
            </a:fld>
            <a:endParaRPr lang="ja-JP" altLang="en-US"/>
          </a:p>
        </p:txBody>
      </p:sp>
      <p:pic>
        <p:nvPicPr>
          <p:cNvPr id="7" name="コンテンツ プレースホルダー 6"/>
          <p:cNvPicPr>
            <a:picLocks noGrp="1" noChangeAspect="1"/>
          </p:cNvPicPr>
          <p:nvPr>
            <p:ph idx="1"/>
          </p:nvPr>
        </p:nvPicPr>
        <p:blipFill>
          <a:blip r:embed="rId2"/>
          <a:stretch>
            <a:fillRect/>
          </a:stretch>
        </p:blipFill>
        <p:spPr>
          <a:xfrm>
            <a:off x="980050" y="1825625"/>
            <a:ext cx="10231900" cy="4351338"/>
          </a:xfrm>
          <a:prstGeom prst="rect">
            <a:avLst/>
          </a:prstGeom>
        </p:spPr>
      </p:pic>
      <p:pic>
        <p:nvPicPr>
          <p:cNvPr id="9" name="図 8"/>
          <p:cNvPicPr>
            <a:picLocks noChangeAspect="1"/>
          </p:cNvPicPr>
          <p:nvPr/>
        </p:nvPicPr>
        <p:blipFill>
          <a:blip r:embed="rId3"/>
          <a:stretch>
            <a:fillRect/>
          </a:stretch>
        </p:blipFill>
        <p:spPr>
          <a:xfrm>
            <a:off x="9683430" y="0"/>
            <a:ext cx="2214820" cy="708293"/>
          </a:xfrm>
          <a:prstGeom prst="rect">
            <a:avLst/>
          </a:prstGeom>
        </p:spPr>
      </p:pic>
    </p:spTree>
    <p:extLst>
      <p:ext uri="{BB962C8B-B14F-4D97-AF65-F5344CB8AC3E}">
        <p14:creationId xmlns:p14="http://schemas.microsoft.com/office/powerpoint/2010/main" val="3150274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書き言葉・話し言葉間比較</a:t>
            </a:r>
            <a:br>
              <a:rPr lang="en-US" altLang="ja-JP" sz="4000" dirty="0"/>
            </a:br>
            <a:r>
              <a:rPr lang="ja-JP" altLang="en-US" sz="4000" dirty="0"/>
              <a:t>「語彙素」</a:t>
            </a:r>
            <a:r>
              <a:rPr lang="en-US" altLang="ja-JP" sz="4000" dirty="0"/>
              <a:t>”</a:t>
            </a:r>
            <a:r>
              <a:rPr lang="ja-JP" altLang="en-US" sz="4000" dirty="0"/>
              <a:t>青い</a:t>
            </a:r>
            <a:r>
              <a:rPr lang="en-US" altLang="ja-JP" sz="4000" dirty="0"/>
              <a:t>”</a:t>
            </a:r>
            <a:r>
              <a:rPr lang="ja-JP" altLang="en-US" sz="4000" dirty="0"/>
              <a:t>の結果　棒グラフ表示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36</a:t>
            </a:fld>
            <a:endParaRPr lang="ja-JP" altLang="en-US"/>
          </a:p>
        </p:txBody>
      </p:sp>
      <p:pic>
        <p:nvPicPr>
          <p:cNvPr id="7" name="コンテンツ プレースホルダー 6"/>
          <p:cNvPicPr>
            <a:picLocks noGrp="1" noChangeAspect="1"/>
          </p:cNvPicPr>
          <p:nvPr>
            <p:ph idx="1"/>
          </p:nvPr>
        </p:nvPicPr>
        <p:blipFill>
          <a:blip r:embed="rId2"/>
          <a:stretch>
            <a:fillRect/>
          </a:stretch>
        </p:blipFill>
        <p:spPr>
          <a:xfrm>
            <a:off x="1069691" y="1825625"/>
            <a:ext cx="10052618" cy="4351338"/>
          </a:xfrm>
          <a:prstGeom prst="rect">
            <a:avLst/>
          </a:prstGeom>
        </p:spPr>
      </p:pic>
      <p:pic>
        <p:nvPicPr>
          <p:cNvPr id="11" name="図 10"/>
          <p:cNvPicPr>
            <a:picLocks noChangeAspect="1"/>
          </p:cNvPicPr>
          <p:nvPr/>
        </p:nvPicPr>
        <p:blipFill>
          <a:blip r:embed="rId3"/>
          <a:stretch>
            <a:fillRect/>
          </a:stretch>
        </p:blipFill>
        <p:spPr>
          <a:xfrm>
            <a:off x="5900839" y="3366587"/>
            <a:ext cx="2071585" cy="662487"/>
          </a:xfrm>
          <a:prstGeom prst="rect">
            <a:avLst/>
          </a:prstGeom>
        </p:spPr>
      </p:pic>
      <p:pic>
        <p:nvPicPr>
          <p:cNvPr id="12" name="図 11"/>
          <p:cNvPicPr>
            <a:picLocks noChangeAspect="1"/>
          </p:cNvPicPr>
          <p:nvPr/>
        </p:nvPicPr>
        <p:blipFill>
          <a:blip r:embed="rId3"/>
          <a:stretch>
            <a:fillRect/>
          </a:stretch>
        </p:blipFill>
        <p:spPr>
          <a:xfrm>
            <a:off x="9683430" y="0"/>
            <a:ext cx="2214820" cy="708293"/>
          </a:xfrm>
          <a:prstGeom prst="rect">
            <a:avLst/>
          </a:prstGeom>
        </p:spPr>
      </p:pic>
    </p:spTree>
    <p:extLst>
      <p:ext uri="{BB962C8B-B14F-4D97-AF65-F5344CB8AC3E}">
        <p14:creationId xmlns:p14="http://schemas.microsoft.com/office/powerpoint/2010/main" val="710636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4000" dirty="0"/>
              <a:t>時代別比較</a:t>
            </a:r>
            <a:br>
              <a:rPr lang="en-US" altLang="ja-JP" sz="4000" dirty="0"/>
            </a:br>
            <a:r>
              <a:rPr lang="ja-JP" altLang="en-US" sz="4000" dirty="0"/>
              <a:t>「書字形出現形」</a:t>
            </a:r>
            <a:r>
              <a:rPr lang="en-US" altLang="ja-JP" sz="4000" dirty="0"/>
              <a:t>”</a:t>
            </a:r>
            <a:r>
              <a:rPr lang="ja-JP" altLang="en-US" sz="4000" dirty="0"/>
              <a:t>青い</a:t>
            </a:r>
            <a:r>
              <a:rPr lang="en-US" altLang="ja-JP" sz="4000" dirty="0"/>
              <a:t>”</a:t>
            </a:r>
            <a:r>
              <a:rPr lang="ja-JP" altLang="en-US" sz="4000" dirty="0"/>
              <a:t>の結果　棒グラフ表示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37</a:t>
            </a:fld>
            <a:endParaRPr lang="ja-JP" altLang="en-US"/>
          </a:p>
        </p:txBody>
      </p:sp>
      <p:pic>
        <p:nvPicPr>
          <p:cNvPr id="8" name="コンテンツ プレースホルダー 7"/>
          <p:cNvPicPr>
            <a:picLocks noGrp="1" noChangeAspect="1"/>
          </p:cNvPicPr>
          <p:nvPr>
            <p:ph idx="1"/>
          </p:nvPr>
        </p:nvPicPr>
        <p:blipFill>
          <a:blip r:embed="rId2"/>
          <a:stretch>
            <a:fillRect/>
          </a:stretch>
        </p:blipFill>
        <p:spPr>
          <a:xfrm>
            <a:off x="838200" y="1887898"/>
            <a:ext cx="10515600" cy="4226791"/>
          </a:xfrm>
          <a:prstGeom prst="rect">
            <a:avLst/>
          </a:prstGeom>
        </p:spPr>
      </p:pic>
      <p:pic>
        <p:nvPicPr>
          <p:cNvPr id="9" name="図 8"/>
          <p:cNvPicPr>
            <a:picLocks noChangeAspect="1"/>
          </p:cNvPicPr>
          <p:nvPr/>
        </p:nvPicPr>
        <p:blipFill>
          <a:blip r:embed="rId3"/>
          <a:stretch>
            <a:fillRect/>
          </a:stretch>
        </p:blipFill>
        <p:spPr>
          <a:xfrm>
            <a:off x="9683430" y="21956"/>
            <a:ext cx="2214734" cy="686337"/>
          </a:xfrm>
          <a:prstGeom prst="rect">
            <a:avLst/>
          </a:prstGeom>
        </p:spPr>
      </p:pic>
    </p:spTree>
    <p:extLst>
      <p:ext uri="{BB962C8B-B14F-4D97-AF65-F5344CB8AC3E}">
        <p14:creationId xmlns:p14="http://schemas.microsoft.com/office/powerpoint/2010/main" val="38981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時代別比較</a:t>
            </a:r>
            <a:br>
              <a:rPr lang="en-US" altLang="ja-JP" sz="4000" dirty="0"/>
            </a:br>
            <a:r>
              <a:rPr lang="ja-JP" altLang="en-US" sz="4000" dirty="0"/>
              <a:t>「語彙素」</a:t>
            </a:r>
            <a:r>
              <a:rPr lang="en-US" altLang="ja-JP" sz="4000" dirty="0"/>
              <a:t>”</a:t>
            </a:r>
            <a:r>
              <a:rPr lang="ja-JP" altLang="en-US" sz="4000" dirty="0"/>
              <a:t>青い</a:t>
            </a:r>
            <a:r>
              <a:rPr lang="en-US" altLang="ja-JP" sz="4000" dirty="0"/>
              <a:t>”</a:t>
            </a:r>
            <a:r>
              <a:rPr lang="ja-JP" altLang="en-US" sz="4000" dirty="0"/>
              <a:t>の結果　棒グラフ表示</a:t>
            </a:r>
            <a:endParaRPr kumimoji="1" lang="ja-JP" altLang="en-US" sz="4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38</a:t>
            </a:fld>
            <a:endParaRPr lang="ja-JP" altLang="en-US"/>
          </a:p>
        </p:txBody>
      </p:sp>
      <p:pic>
        <p:nvPicPr>
          <p:cNvPr id="8" name="コンテンツ プレースホルダー 7"/>
          <p:cNvPicPr>
            <a:picLocks noGrp="1" noChangeAspect="1"/>
          </p:cNvPicPr>
          <p:nvPr>
            <p:ph idx="1"/>
          </p:nvPr>
        </p:nvPicPr>
        <p:blipFill>
          <a:blip r:embed="rId2"/>
          <a:stretch>
            <a:fillRect/>
          </a:stretch>
        </p:blipFill>
        <p:spPr>
          <a:xfrm>
            <a:off x="838200" y="1890648"/>
            <a:ext cx="10515600" cy="4221291"/>
          </a:xfrm>
          <a:prstGeom prst="rect">
            <a:avLst/>
          </a:prstGeom>
        </p:spPr>
      </p:pic>
      <p:pic>
        <p:nvPicPr>
          <p:cNvPr id="9" name="図 8"/>
          <p:cNvPicPr>
            <a:picLocks noChangeAspect="1"/>
          </p:cNvPicPr>
          <p:nvPr/>
        </p:nvPicPr>
        <p:blipFill>
          <a:blip r:embed="rId3"/>
          <a:stretch>
            <a:fillRect/>
          </a:stretch>
        </p:blipFill>
        <p:spPr>
          <a:xfrm>
            <a:off x="9683430" y="21956"/>
            <a:ext cx="2214734" cy="686337"/>
          </a:xfrm>
          <a:prstGeom prst="rect">
            <a:avLst/>
          </a:prstGeom>
        </p:spPr>
      </p:pic>
    </p:spTree>
    <p:extLst>
      <p:ext uri="{BB962C8B-B14F-4D97-AF65-F5344CB8AC3E}">
        <p14:creationId xmlns:p14="http://schemas.microsoft.com/office/powerpoint/2010/main" val="737939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分かち書き</a:t>
            </a:r>
            <a:r>
              <a:rPr kumimoji="1" lang="ja-JP" altLang="en-US" dirty="0"/>
              <a:t>と形態論情報</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39</a:t>
            </a:fld>
            <a:endParaRPr lang="ja-JP" altLang="en-US"/>
          </a:p>
        </p:txBody>
      </p:sp>
    </p:spTree>
    <p:extLst>
      <p:ext uri="{BB962C8B-B14F-4D97-AF65-F5344CB8AC3E}">
        <p14:creationId xmlns:p14="http://schemas.microsoft.com/office/powerpoint/2010/main" val="1481767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分かち書きの単位</a:t>
            </a:r>
          </a:p>
        </p:txBody>
      </p:sp>
      <p:sp>
        <p:nvSpPr>
          <p:cNvPr id="3" name="コンテンツ プレースホルダー 2"/>
          <p:cNvSpPr>
            <a:spLocks noGrp="1"/>
          </p:cNvSpPr>
          <p:nvPr>
            <p:ph idx="1"/>
          </p:nvPr>
        </p:nvSpPr>
        <p:spPr>
          <a:xfrm>
            <a:off x="838199" y="1825625"/>
            <a:ext cx="10600267" cy="4351338"/>
          </a:xfrm>
        </p:spPr>
        <p:txBody>
          <a:bodyPr>
            <a:normAutofit fontScale="92500"/>
          </a:bodyPr>
          <a:lstStyle/>
          <a:p>
            <a:r>
              <a:rPr kumimoji="1" lang="ja-JP" altLang="en-US" dirty="0"/>
              <a:t>短単位</a:t>
            </a:r>
            <a:endParaRPr kumimoji="1" lang="en-US" altLang="ja-JP" dirty="0"/>
          </a:p>
          <a:p>
            <a:pPr marL="457200" lvl="1" indent="0">
              <a:buNone/>
            </a:pPr>
            <a:endParaRPr kumimoji="1" lang="en-US" altLang="ja-JP" dirty="0"/>
          </a:p>
          <a:p>
            <a:pPr marL="457200" lvl="1" indent="0">
              <a:buNone/>
            </a:pPr>
            <a:r>
              <a:rPr lang="ja-JP" altLang="en-US" dirty="0"/>
              <a:t>それ</a:t>
            </a:r>
            <a:r>
              <a:rPr lang="en-US" altLang="ja-JP" dirty="0"/>
              <a:t>|</a:t>
            </a:r>
            <a:r>
              <a:rPr lang="ja-JP" altLang="en-US" b="1" u="sng" dirty="0"/>
              <a:t>と</a:t>
            </a:r>
            <a:r>
              <a:rPr lang="en-US" altLang="ja-JP" b="1" u="sng" dirty="0"/>
              <a:t>|</a:t>
            </a:r>
            <a:r>
              <a:rPr lang="ja-JP" altLang="en-US" b="1" u="sng" dirty="0"/>
              <a:t>いう</a:t>
            </a:r>
            <a:r>
              <a:rPr lang="en-US" altLang="ja-JP" dirty="0"/>
              <a:t>|</a:t>
            </a:r>
            <a:r>
              <a:rPr lang="ja-JP" altLang="en-US" dirty="0"/>
              <a:t>の</a:t>
            </a:r>
            <a:r>
              <a:rPr lang="en-US" altLang="ja-JP" dirty="0"/>
              <a:t>|</a:t>
            </a:r>
            <a:r>
              <a:rPr lang="ja-JP" altLang="en-US" dirty="0"/>
              <a:t>も</a:t>
            </a:r>
            <a:r>
              <a:rPr lang="en-US" altLang="ja-JP" dirty="0"/>
              <a:t>| </a:t>
            </a:r>
            <a:r>
              <a:rPr lang="ja-JP" altLang="en-US" dirty="0" err="1"/>
              <a:t>、</a:t>
            </a:r>
            <a:r>
              <a:rPr lang="en-US" altLang="ja-JP" dirty="0"/>
              <a:t> |</a:t>
            </a:r>
            <a:r>
              <a:rPr lang="ja-JP" altLang="en-US" b="1" u="sng" dirty="0"/>
              <a:t>時間</a:t>
            </a:r>
            <a:r>
              <a:rPr lang="en-US" altLang="ja-JP" b="1" u="sng" dirty="0"/>
              <a:t>|</a:t>
            </a:r>
            <a:r>
              <a:rPr lang="ja-JP" altLang="en-US" b="1" u="sng" dirty="0"/>
              <a:t>貯蓄</a:t>
            </a:r>
            <a:r>
              <a:rPr lang="en-US" altLang="ja-JP" b="1" u="sng" dirty="0"/>
              <a:t>|</a:t>
            </a:r>
            <a:r>
              <a:rPr lang="ja-JP" altLang="en-US" b="1" u="sng" dirty="0"/>
              <a:t>銀行</a:t>
            </a:r>
            <a:r>
              <a:rPr lang="en-US" altLang="ja-JP" dirty="0"/>
              <a:t>|</a:t>
            </a:r>
            <a:r>
              <a:rPr lang="ja-JP" altLang="en-US" dirty="0"/>
              <a:t>を</a:t>
            </a:r>
            <a:r>
              <a:rPr lang="en-US" altLang="ja-JP" dirty="0"/>
              <a:t>|</a:t>
            </a:r>
            <a:r>
              <a:rPr lang="ja-JP" altLang="en-US" dirty="0"/>
              <a:t>ばか</a:t>
            </a:r>
            <a:r>
              <a:rPr lang="en-US" altLang="ja-JP" dirty="0"/>
              <a:t>|</a:t>
            </a:r>
            <a:r>
              <a:rPr lang="ja-JP" altLang="en-US" dirty="0"/>
              <a:t>に</a:t>
            </a:r>
            <a:r>
              <a:rPr lang="en-US" altLang="ja-JP" dirty="0"/>
              <a:t>|</a:t>
            </a:r>
            <a:r>
              <a:rPr lang="ja-JP" altLang="en-US" dirty="0"/>
              <a:t>なんぞ</a:t>
            </a:r>
            <a:r>
              <a:rPr lang="en-US" altLang="ja-JP" dirty="0"/>
              <a:t>|</a:t>
            </a:r>
            <a:r>
              <a:rPr lang="ja-JP" altLang="en-US" dirty="0"/>
              <a:t>し</a:t>
            </a:r>
            <a:r>
              <a:rPr lang="en-US" altLang="ja-JP" dirty="0"/>
              <a:t>|</a:t>
            </a:r>
            <a:r>
              <a:rPr lang="ja-JP" altLang="en-US" dirty="0"/>
              <a:t>たら</a:t>
            </a:r>
            <a:r>
              <a:rPr lang="en-US" altLang="ja-JP" dirty="0"/>
              <a:t>| </a:t>
            </a:r>
            <a:r>
              <a:rPr lang="ja-JP" altLang="en-US" dirty="0" err="1"/>
              <a:t>、</a:t>
            </a:r>
            <a:r>
              <a:rPr lang="en-US" altLang="ja-JP" dirty="0"/>
              <a:t> </a:t>
            </a:r>
          </a:p>
          <a:p>
            <a:pPr marL="457200" lvl="1" indent="0">
              <a:buNone/>
            </a:pPr>
            <a:r>
              <a:rPr lang="en-US" altLang="ja-JP" dirty="0"/>
              <a:t>|</a:t>
            </a:r>
            <a:r>
              <a:rPr lang="ja-JP" altLang="en-US" dirty="0"/>
              <a:t>ただ</a:t>
            </a:r>
            <a:r>
              <a:rPr lang="en-US" altLang="ja-JP" dirty="0"/>
              <a:t>|</a:t>
            </a:r>
            <a:r>
              <a:rPr lang="ja-JP" altLang="en-US" dirty="0"/>
              <a:t>で</a:t>
            </a:r>
            <a:r>
              <a:rPr lang="en-US" altLang="ja-JP" dirty="0"/>
              <a:t>|</a:t>
            </a:r>
            <a:r>
              <a:rPr lang="ja-JP" altLang="en-US" dirty="0"/>
              <a:t>は</a:t>
            </a:r>
            <a:r>
              <a:rPr lang="en-US" altLang="ja-JP" dirty="0"/>
              <a:t>|</a:t>
            </a:r>
            <a:r>
              <a:rPr lang="ja-JP" altLang="en-US" dirty="0" err="1"/>
              <a:t>すま</a:t>
            </a:r>
            <a:r>
              <a:rPr lang="en-US" altLang="ja-JP" dirty="0"/>
              <a:t>|</a:t>
            </a:r>
            <a:r>
              <a:rPr lang="ja-JP" altLang="en-US" dirty="0"/>
              <a:t>ない</a:t>
            </a:r>
            <a:r>
              <a:rPr lang="en-US" altLang="ja-JP" dirty="0"/>
              <a:t>|</a:t>
            </a:r>
            <a:r>
              <a:rPr lang="ja-JP" altLang="en-US" dirty="0"/>
              <a:t>から</a:t>
            </a:r>
            <a:r>
              <a:rPr lang="en-US" altLang="ja-JP" dirty="0"/>
              <a:t>|</a:t>
            </a:r>
            <a:r>
              <a:rPr lang="ja-JP" altLang="en-US" dirty="0"/>
              <a:t>ね</a:t>
            </a:r>
            <a:r>
              <a:rPr lang="en-US" altLang="ja-JP" dirty="0"/>
              <a:t>| </a:t>
            </a:r>
            <a:r>
              <a:rPr lang="ja-JP" altLang="en-US" dirty="0" err="1"/>
              <a:t>。</a:t>
            </a:r>
            <a:endParaRPr lang="en-US" altLang="ja-JP" dirty="0"/>
          </a:p>
          <a:p>
            <a:pPr marL="457200" lvl="1" indent="0">
              <a:buNone/>
            </a:pPr>
            <a:endParaRPr kumimoji="1" lang="en-US" altLang="ja-JP" dirty="0"/>
          </a:p>
          <a:p>
            <a:r>
              <a:rPr lang="ja-JP" altLang="en-US" dirty="0"/>
              <a:t>長単位</a:t>
            </a:r>
            <a:endParaRPr lang="en-US" altLang="ja-JP" dirty="0"/>
          </a:p>
          <a:p>
            <a:endParaRPr lang="en-US" altLang="ja-JP" dirty="0"/>
          </a:p>
          <a:p>
            <a:pPr marL="457200" lvl="1" indent="0">
              <a:buNone/>
            </a:pPr>
            <a:r>
              <a:rPr lang="ja-JP" altLang="en-US" dirty="0"/>
              <a:t>それ</a:t>
            </a:r>
            <a:r>
              <a:rPr lang="en-US" altLang="ja-JP" dirty="0"/>
              <a:t>||</a:t>
            </a:r>
            <a:r>
              <a:rPr lang="ja-JP" altLang="en-US" b="1" u="sng" dirty="0"/>
              <a:t>という</a:t>
            </a:r>
            <a:r>
              <a:rPr lang="en-US" altLang="ja-JP" dirty="0"/>
              <a:t>||</a:t>
            </a:r>
            <a:r>
              <a:rPr lang="ja-JP" altLang="en-US" dirty="0"/>
              <a:t>の</a:t>
            </a:r>
            <a:r>
              <a:rPr lang="en-US" altLang="ja-JP" dirty="0"/>
              <a:t>||</a:t>
            </a:r>
            <a:r>
              <a:rPr lang="ja-JP" altLang="en-US" dirty="0"/>
              <a:t>も</a:t>
            </a:r>
            <a:r>
              <a:rPr lang="en-US" altLang="ja-JP" dirty="0"/>
              <a:t>|| </a:t>
            </a:r>
            <a:r>
              <a:rPr lang="ja-JP" altLang="en-US" dirty="0" err="1"/>
              <a:t>、</a:t>
            </a:r>
            <a:r>
              <a:rPr lang="en-US" altLang="ja-JP" dirty="0"/>
              <a:t> ||</a:t>
            </a:r>
            <a:r>
              <a:rPr lang="ja-JP" altLang="en-US" b="1" u="sng" dirty="0"/>
              <a:t>時間貯蓄銀行</a:t>
            </a:r>
            <a:r>
              <a:rPr lang="en-US" altLang="ja-JP" dirty="0"/>
              <a:t>||</a:t>
            </a:r>
            <a:r>
              <a:rPr lang="ja-JP" altLang="en-US" dirty="0"/>
              <a:t>を</a:t>
            </a:r>
            <a:r>
              <a:rPr lang="en-US" altLang="ja-JP" dirty="0"/>
              <a:t>||</a:t>
            </a:r>
            <a:r>
              <a:rPr lang="ja-JP" altLang="en-US" dirty="0"/>
              <a:t>ばか</a:t>
            </a:r>
            <a:r>
              <a:rPr lang="en-US" altLang="ja-JP" dirty="0"/>
              <a:t>||</a:t>
            </a:r>
            <a:r>
              <a:rPr lang="ja-JP" altLang="en-US" dirty="0"/>
              <a:t>に</a:t>
            </a:r>
            <a:r>
              <a:rPr lang="en-US" altLang="ja-JP" dirty="0"/>
              <a:t>||</a:t>
            </a:r>
            <a:r>
              <a:rPr lang="ja-JP" altLang="en-US" dirty="0"/>
              <a:t>なんぞ</a:t>
            </a:r>
            <a:r>
              <a:rPr lang="en-US" altLang="ja-JP" dirty="0"/>
              <a:t>||</a:t>
            </a:r>
            <a:r>
              <a:rPr lang="ja-JP" altLang="en-US" dirty="0"/>
              <a:t>し</a:t>
            </a:r>
            <a:r>
              <a:rPr lang="en-US" altLang="ja-JP" dirty="0"/>
              <a:t>||</a:t>
            </a:r>
            <a:r>
              <a:rPr lang="ja-JP" altLang="en-US" dirty="0"/>
              <a:t>たら</a:t>
            </a:r>
            <a:r>
              <a:rPr lang="en-US" altLang="ja-JP" dirty="0"/>
              <a:t>|| </a:t>
            </a:r>
            <a:r>
              <a:rPr lang="ja-JP" altLang="en-US" dirty="0" err="1"/>
              <a:t>、</a:t>
            </a:r>
            <a:endParaRPr lang="en-US" altLang="ja-JP" dirty="0"/>
          </a:p>
          <a:p>
            <a:pPr marL="457200" lvl="1" indent="0">
              <a:buNone/>
            </a:pPr>
            <a:r>
              <a:rPr lang="en-US" altLang="ja-JP" dirty="0"/>
              <a:t>||</a:t>
            </a:r>
            <a:r>
              <a:rPr lang="ja-JP" altLang="en-US" dirty="0"/>
              <a:t>ただ</a:t>
            </a:r>
            <a:r>
              <a:rPr lang="en-US" altLang="ja-JP" dirty="0"/>
              <a:t>||</a:t>
            </a:r>
            <a:r>
              <a:rPr lang="ja-JP" altLang="en-US" dirty="0"/>
              <a:t>で</a:t>
            </a:r>
            <a:r>
              <a:rPr lang="en-US" altLang="ja-JP" dirty="0"/>
              <a:t>||</a:t>
            </a:r>
            <a:r>
              <a:rPr lang="ja-JP" altLang="en-US" dirty="0"/>
              <a:t>は</a:t>
            </a:r>
            <a:r>
              <a:rPr lang="en-US" altLang="ja-JP" dirty="0"/>
              <a:t>||</a:t>
            </a:r>
            <a:r>
              <a:rPr lang="ja-JP" altLang="en-US" dirty="0" err="1"/>
              <a:t>すま</a:t>
            </a:r>
            <a:r>
              <a:rPr lang="en-US" altLang="ja-JP" dirty="0"/>
              <a:t>||</a:t>
            </a:r>
            <a:r>
              <a:rPr lang="ja-JP" altLang="en-US" dirty="0"/>
              <a:t>ない</a:t>
            </a:r>
            <a:r>
              <a:rPr lang="en-US" altLang="ja-JP" dirty="0"/>
              <a:t>||</a:t>
            </a:r>
            <a:r>
              <a:rPr lang="ja-JP" altLang="en-US" dirty="0"/>
              <a:t>から</a:t>
            </a:r>
            <a:r>
              <a:rPr lang="en-US" altLang="ja-JP" dirty="0"/>
              <a:t>||</a:t>
            </a:r>
            <a:r>
              <a:rPr lang="ja-JP" altLang="en-US" dirty="0"/>
              <a:t>ね</a:t>
            </a:r>
            <a:r>
              <a:rPr lang="en-US" altLang="ja-JP" dirty="0"/>
              <a:t>|| </a:t>
            </a:r>
            <a:r>
              <a:rPr lang="ja-JP" altLang="en-US" dirty="0" err="1"/>
              <a:t>。</a:t>
            </a:r>
            <a:endParaRPr lang="en-US" altLang="ja-JP" dirty="0"/>
          </a:p>
          <a:p>
            <a:pPr marL="457200" lvl="1" indent="0">
              <a:buNone/>
            </a:pPr>
            <a:endParaRPr lang="en-US" altLang="ja-JP" dirty="0"/>
          </a:p>
          <a:p>
            <a:pPr marL="457200" lvl="1" indent="0">
              <a:buNone/>
            </a:pPr>
            <a:r>
              <a:rPr lang="en-US" altLang="ja-JP" dirty="0"/>
              <a:t>BCCWJ PB1n_00048</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40</a:t>
            </a:fld>
            <a:endParaRPr lang="ja-JP" altLang="en-US"/>
          </a:p>
        </p:txBody>
      </p:sp>
    </p:spTree>
    <p:extLst>
      <p:ext uri="{BB962C8B-B14F-4D97-AF65-F5344CB8AC3E}">
        <p14:creationId xmlns:p14="http://schemas.microsoft.com/office/powerpoint/2010/main" val="906569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分かち書きの単位</a:t>
            </a:r>
          </a:p>
        </p:txBody>
      </p:sp>
      <p:sp>
        <p:nvSpPr>
          <p:cNvPr id="3" name="コンテンツ プレースホルダー 2"/>
          <p:cNvSpPr>
            <a:spLocks noGrp="1"/>
          </p:cNvSpPr>
          <p:nvPr>
            <p:ph idx="1"/>
          </p:nvPr>
        </p:nvSpPr>
        <p:spPr/>
        <p:txBody>
          <a:bodyPr/>
          <a:lstStyle/>
          <a:p>
            <a:r>
              <a:rPr kumimoji="1" lang="ja-JP" altLang="en-US" dirty="0"/>
              <a:t>短単位</a:t>
            </a:r>
            <a:endParaRPr kumimoji="1" lang="en-US" altLang="ja-JP" dirty="0"/>
          </a:p>
          <a:p>
            <a:pPr marL="457200" lvl="1" indent="0">
              <a:buNone/>
            </a:pPr>
            <a:r>
              <a:rPr lang="en-US" altLang="ja-JP" dirty="0"/>
              <a:t>『</a:t>
            </a:r>
            <a:r>
              <a:rPr lang="ja-JP" altLang="en-US" dirty="0"/>
              <a:t>現代日本語書き言葉均衡コーパス</a:t>
            </a:r>
            <a:r>
              <a:rPr lang="en-US" altLang="ja-JP" dirty="0"/>
              <a:t>』</a:t>
            </a:r>
            <a:r>
              <a:rPr lang="ja-JP" altLang="en-US" dirty="0"/>
              <a:t>形態論情報規程集 第</a:t>
            </a:r>
            <a:r>
              <a:rPr lang="en-US" altLang="ja-JP" dirty="0"/>
              <a:t>4</a:t>
            </a:r>
            <a:r>
              <a:rPr lang="ja-JP" altLang="en-US" dirty="0"/>
              <a:t>版（下）</a:t>
            </a:r>
            <a:endParaRPr lang="en-US" altLang="ja-JP" dirty="0"/>
          </a:p>
          <a:p>
            <a:pPr marL="457200" lvl="1" indent="0">
              <a:buNone/>
            </a:pPr>
            <a:r>
              <a:rPr lang="en-US" altLang="ja-JP" dirty="0"/>
              <a:t>http://doi.org/10.15084/00002856</a:t>
            </a:r>
          </a:p>
          <a:p>
            <a:pPr lvl="1"/>
            <a:r>
              <a:rPr lang="ja-JP" altLang="en-US" dirty="0"/>
              <a:t>まとめて検索 </a:t>
            </a:r>
            <a:r>
              <a:rPr lang="en-US" altLang="ja-JP" dirty="0"/>
              <a:t>KOTONOHA</a:t>
            </a:r>
            <a:r>
              <a:rPr lang="ja-JP" altLang="en-US" dirty="0"/>
              <a:t> の基本単位</a:t>
            </a:r>
            <a:endParaRPr lang="en-US" altLang="ja-JP" dirty="0"/>
          </a:p>
          <a:p>
            <a:pPr lvl="1"/>
            <a:r>
              <a:rPr lang="ja-JP" altLang="en-US" dirty="0"/>
              <a:t>中納言「短単位検索」で用いる単位</a:t>
            </a:r>
            <a:endParaRPr lang="en-US" altLang="ja-JP" dirty="0"/>
          </a:p>
          <a:p>
            <a:pPr marL="457200" lvl="1" indent="0">
              <a:buNone/>
            </a:pPr>
            <a:endParaRPr kumimoji="1" lang="en-US" altLang="ja-JP" dirty="0"/>
          </a:p>
          <a:p>
            <a:r>
              <a:rPr lang="ja-JP" altLang="en-US" dirty="0"/>
              <a:t>長単位</a:t>
            </a:r>
            <a:endParaRPr lang="en-US" altLang="ja-JP" dirty="0"/>
          </a:p>
          <a:p>
            <a:pPr marL="457200" lvl="1" indent="0">
              <a:buNone/>
            </a:pPr>
            <a:r>
              <a:rPr lang="en-US" altLang="ja-JP" dirty="0"/>
              <a:t>『</a:t>
            </a:r>
            <a:r>
              <a:rPr lang="ja-JP" altLang="en-US" dirty="0"/>
              <a:t>現代日本語書き言葉均衡コーパス</a:t>
            </a:r>
            <a:r>
              <a:rPr lang="en-US" altLang="ja-JP" dirty="0"/>
              <a:t>』</a:t>
            </a:r>
            <a:r>
              <a:rPr lang="ja-JP" altLang="en-US" dirty="0"/>
              <a:t>形態論情報規程集 第</a:t>
            </a:r>
            <a:r>
              <a:rPr lang="en-US" altLang="ja-JP" dirty="0"/>
              <a:t>4</a:t>
            </a:r>
            <a:r>
              <a:rPr lang="ja-JP" altLang="en-US" dirty="0"/>
              <a:t>版（上）</a:t>
            </a:r>
            <a:endParaRPr lang="en-US" altLang="ja-JP" dirty="0"/>
          </a:p>
          <a:p>
            <a:pPr marL="457200" lvl="1" indent="0">
              <a:buNone/>
            </a:pPr>
            <a:r>
              <a:rPr lang="en-US" altLang="ja-JP" dirty="0"/>
              <a:t>http://doi.org/10.15084/00002855</a:t>
            </a:r>
            <a:endParaRPr kumimoji="1" lang="en-US" altLang="ja-JP" dirty="0"/>
          </a:p>
          <a:p>
            <a:pPr lvl="1"/>
            <a:r>
              <a:rPr kumimoji="1" lang="ja-JP" altLang="en-US" dirty="0"/>
              <a:t>中納言「長単位検索」で用いる単位</a:t>
            </a: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41</a:t>
            </a:fld>
            <a:endParaRPr lang="ja-JP" altLang="en-US"/>
          </a:p>
        </p:txBody>
      </p:sp>
    </p:spTree>
    <p:extLst>
      <p:ext uri="{BB962C8B-B14F-4D97-AF65-F5344CB8AC3E}">
        <p14:creationId xmlns:p14="http://schemas.microsoft.com/office/powerpoint/2010/main" val="1314213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分かち書きの単位</a:t>
            </a:r>
            <a:br>
              <a:rPr kumimoji="1" lang="en-US" altLang="ja-JP" dirty="0"/>
            </a:br>
            <a:r>
              <a:rPr kumimoji="1" lang="en-US" altLang="ja-JP" dirty="0"/>
              <a:t>	</a:t>
            </a:r>
            <a:r>
              <a:rPr kumimoji="1" lang="ja-JP" altLang="en-US" dirty="0"/>
              <a:t>短単位</a:t>
            </a:r>
          </a:p>
        </p:txBody>
      </p:sp>
      <p:sp>
        <p:nvSpPr>
          <p:cNvPr id="3" name="コンテンツ プレースホルダー 2"/>
          <p:cNvSpPr>
            <a:spLocks noGrp="1"/>
          </p:cNvSpPr>
          <p:nvPr>
            <p:ph idx="1"/>
          </p:nvPr>
        </p:nvSpPr>
        <p:spPr/>
        <p:txBody>
          <a:bodyPr>
            <a:normAutofit/>
          </a:bodyPr>
          <a:lstStyle/>
          <a:p>
            <a:pPr marL="0" indent="0">
              <a:buNone/>
            </a:pPr>
            <a:r>
              <a:rPr kumimoji="1" lang="ja-JP" altLang="en-US" dirty="0"/>
              <a:t>短単位：</a:t>
            </a:r>
            <a:r>
              <a:rPr lang="ja-JP" altLang="ja-JP" dirty="0"/>
              <a:t>言語の形態的側面に着目して規定した言語単位</a:t>
            </a:r>
            <a:endParaRPr lang="en-US" altLang="ja-JP" dirty="0"/>
          </a:p>
          <a:p>
            <a:pPr marL="0" indent="0">
              <a:buNone/>
            </a:pPr>
            <a:r>
              <a:rPr lang="ja-JP" altLang="ja-JP" dirty="0"/>
              <a:t>短単位の認定にあたっては、最小の単位（以下、最小単位）を規定したうえで、最小単位に対する結合規則により規定されている</a:t>
            </a:r>
            <a:endParaRPr lang="en-US" altLang="ja-JP" dirty="0"/>
          </a:p>
          <a:p>
            <a:pPr marL="0" indent="0">
              <a:buNone/>
            </a:pPr>
            <a:endParaRPr kumimoji="1" lang="en-US" altLang="ja-JP" dirty="0"/>
          </a:p>
          <a:p>
            <a:pPr marL="0" indent="0">
              <a:buNone/>
            </a:pPr>
            <a:endParaRPr lang="en-US" altLang="ja-JP" dirty="0"/>
          </a:p>
          <a:p>
            <a:pPr marL="0" indent="0">
              <a:buNone/>
            </a:pPr>
            <a:r>
              <a:rPr lang="ja-JP" altLang="ja-JP" dirty="0"/>
              <a:t>用例中、</a:t>
            </a:r>
            <a:r>
              <a:rPr lang="en-US" altLang="ja-JP" dirty="0"/>
              <a:t>|</a:t>
            </a:r>
            <a:r>
              <a:rPr lang="ja-JP" altLang="ja-JP" dirty="0"/>
              <a:t>が短単位境界を、</a:t>
            </a:r>
            <a:r>
              <a:rPr lang="en-US" altLang="ja-JP" dirty="0"/>
              <a:t>=</a:t>
            </a:r>
            <a:r>
              <a:rPr lang="ja-JP" altLang="ja-JP" dirty="0"/>
              <a:t>が短単位では連結される最小単位</a:t>
            </a:r>
            <a:endParaRPr lang="en-US" altLang="ja-JP" dirty="0"/>
          </a:p>
          <a:p>
            <a:pPr marL="0" indent="0">
              <a:buNone/>
            </a:pPr>
            <a:endParaRPr lang="en-US" altLang="ja-JP" dirty="0"/>
          </a:p>
          <a:p>
            <a:pPr marL="0" indent="0">
              <a:buNone/>
            </a:pPr>
            <a:r>
              <a:rPr lang="en-US" altLang="ja-JP" dirty="0"/>
              <a:t>※</a:t>
            </a:r>
            <a:r>
              <a:rPr lang="ja-JP" altLang="ja-JP" dirty="0"/>
              <a:t>原則は上の</a:t>
            </a:r>
            <a:r>
              <a:rPr lang="en-US" altLang="ja-JP" dirty="0"/>
              <a:t>2</a:t>
            </a:r>
            <a:r>
              <a:rPr lang="ja-JP" altLang="ja-JP" dirty="0" err="1"/>
              <a:t>つで</a:t>
            </a:r>
            <a:r>
              <a:rPr lang="ja-JP" altLang="ja-JP" dirty="0"/>
              <a:t>あるが、外来語・数・付属要素・固有表現・記号について例外規則が規定されている</a:t>
            </a:r>
          </a:p>
          <a:p>
            <a:pPr marL="0" indent="0">
              <a:buNone/>
            </a:pP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42</a:t>
            </a:fld>
            <a:endParaRPr lang="ja-JP" altLang="en-US"/>
          </a:p>
        </p:txBody>
      </p:sp>
      <p:sp>
        <p:nvSpPr>
          <p:cNvPr id="7" name="正方形/長方形 6"/>
          <p:cNvSpPr/>
          <p:nvPr/>
        </p:nvSpPr>
        <p:spPr>
          <a:xfrm>
            <a:off x="1159933" y="3149597"/>
            <a:ext cx="9770534" cy="10329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母</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親</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食べ</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歩く</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言</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語</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資</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源</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研</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究</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所</a:t>
            </a:r>
            <a:r>
              <a:rPr lang="en-US" altLang="ja-JP" sz="2800" dirty="0">
                <a:latin typeface="メイリオ" panose="020B0604030504040204" pitchFamily="50" charset="-128"/>
                <a:ea typeface="メイリオ" panose="020B0604030504040204" pitchFamily="50" charset="-128"/>
              </a:rPr>
              <a:t>|</a:t>
            </a:r>
          </a:p>
          <a:p>
            <a:pPr algn="ctr"/>
            <a:r>
              <a:rPr lang="ja-JP" altLang="ja-JP"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本</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箱</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作り</a:t>
            </a:r>
            <a:r>
              <a:rPr lang="en-US" altLang="ja-JP" sz="2800" dirty="0">
                <a:latin typeface="メイリオ" panose="020B0604030504040204" pitchFamily="50" charset="-128"/>
                <a:ea typeface="メイリオ" panose="020B0604030504040204" pitchFamily="50" charset="-128"/>
              </a:rPr>
              <a:t>|	|</a:t>
            </a:r>
            <a:r>
              <a:rPr lang="ja-JP" altLang="ja-JP" sz="2800" dirty="0">
                <a:latin typeface="メイリオ" panose="020B0604030504040204" pitchFamily="50" charset="-128"/>
                <a:ea typeface="メイリオ" panose="020B0604030504040204" pitchFamily="50" charset="-128"/>
              </a:rPr>
              <a:t>コール</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センター</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オレンジ</a:t>
            </a:r>
            <a:r>
              <a:rPr lang="en-US" altLang="ja-JP" sz="2800" dirty="0">
                <a:latin typeface="メイリオ" panose="020B0604030504040204" pitchFamily="50" charset="-128"/>
                <a:ea typeface="メイリオ" panose="020B0604030504040204" pitchFamily="50" charset="-128"/>
              </a:rPr>
              <a:t>|</a:t>
            </a:r>
            <a:r>
              <a:rPr lang="ja-JP" altLang="ja-JP" sz="2800" dirty="0">
                <a:latin typeface="メイリオ" panose="020B0604030504040204" pitchFamily="50" charset="-128"/>
                <a:ea typeface="メイリオ" panose="020B0604030504040204" pitchFamily="50" charset="-128"/>
              </a:rPr>
              <a:t>色</a:t>
            </a:r>
            <a:r>
              <a:rPr lang="en-US" altLang="ja-JP" sz="2800" dirty="0">
                <a:latin typeface="メイリオ" panose="020B0604030504040204" pitchFamily="50" charset="-128"/>
                <a:ea typeface="メイリオ" panose="020B0604030504040204" pitchFamily="50" charset="-128"/>
              </a:rPr>
              <a:t>|</a:t>
            </a:r>
            <a:endParaRPr lang="ja-JP" altLang="ja-JP"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89627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分かち書きの単位</a:t>
            </a:r>
            <a:br>
              <a:rPr kumimoji="1" lang="en-US" altLang="ja-JP" dirty="0"/>
            </a:br>
            <a:r>
              <a:rPr kumimoji="1" lang="en-US" altLang="ja-JP" dirty="0"/>
              <a:t>	</a:t>
            </a:r>
            <a:r>
              <a:rPr lang="ja-JP" altLang="en-US" dirty="0"/>
              <a:t>長</a:t>
            </a:r>
            <a:r>
              <a:rPr kumimoji="1" lang="ja-JP" altLang="en-US" dirty="0"/>
              <a:t>単位</a:t>
            </a:r>
          </a:p>
        </p:txBody>
      </p:sp>
      <p:sp>
        <p:nvSpPr>
          <p:cNvPr id="3" name="コンテンツ プレースホルダー 2"/>
          <p:cNvSpPr>
            <a:spLocks noGrp="1"/>
          </p:cNvSpPr>
          <p:nvPr>
            <p:ph idx="1"/>
          </p:nvPr>
        </p:nvSpPr>
        <p:spPr/>
        <p:txBody>
          <a:bodyPr>
            <a:normAutofit lnSpcReduction="10000"/>
          </a:bodyPr>
          <a:lstStyle/>
          <a:p>
            <a:pPr marL="0" indent="0">
              <a:buNone/>
            </a:pPr>
            <a:r>
              <a:rPr lang="ja-JP" altLang="en-US" dirty="0"/>
              <a:t>長単位：</a:t>
            </a:r>
            <a:r>
              <a:rPr lang="ja-JP" altLang="ja-JP" dirty="0"/>
              <a:t>文節を基にした言語単位</a:t>
            </a:r>
            <a:endParaRPr lang="en-US" altLang="ja-JP" dirty="0"/>
          </a:p>
          <a:p>
            <a:pPr marL="0" indent="0">
              <a:buNone/>
            </a:pPr>
            <a:r>
              <a:rPr lang="ja-JP" altLang="ja-JP" dirty="0"/>
              <a:t>文節の認定を行ったうえで、各文節の内部を規則に従って自立語部分と付属語部分に分割</a:t>
            </a:r>
            <a:endParaRPr lang="en-US" altLang="ja-JP" dirty="0"/>
          </a:p>
          <a:p>
            <a:pPr marL="0" indent="0">
              <a:buNone/>
            </a:pPr>
            <a:r>
              <a:rPr lang="ja-JP" altLang="ja-JP" dirty="0"/>
              <a:t>複合語を構成要素に分割することなく全体で一つとして扱う</a:t>
            </a:r>
            <a:endParaRPr lang="en-US" altLang="ja-JP" dirty="0"/>
          </a:p>
          <a:p>
            <a:pPr marL="0" indent="0">
              <a:buNone/>
            </a:pPr>
            <a:r>
              <a:rPr lang="ja-JP" altLang="ja-JP" dirty="0"/>
              <a:t>各分野の特徴的な語を把握することができる</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ja-JP" dirty="0"/>
              <a:t>用例中、</a:t>
            </a:r>
            <a:r>
              <a:rPr lang="en-US" altLang="ja-JP" dirty="0"/>
              <a:t>||</a:t>
            </a:r>
            <a:r>
              <a:rPr lang="ja-JP" altLang="ja-JP" dirty="0"/>
              <a:t>が</a:t>
            </a:r>
            <a:r>
              <a:rPr lang="ja-JP" altLang="en-US" dirty="0"/>
              <a:t>長</a:t>
            </a:r>
            <a:r>
              <a:rPr lang="ja-JP" altLang="ja-JP" dirty="0"/>
              <a:t>単位境界</a:t>
            </a:r>
            <a:endParaRPr lang="en-US" altLang="ja-JP" dirty="0"/>
          </a:p>
          <a:p>
            <a:pPr marL="0" indent="0">
              <a:buNone/>
            </a:pPr>
            <a:endParaRPr lang="ja-JP"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43</a:t>
            </a:fld>
            <a:endParaRPr lang="ja-JP" altLang="en-US"/>
          </a:p>
        </p:txBody>
      </p:sp>
      <p:sp>
        <p:nvSpPr>
          <p:cNvPr id="7" name="正方形/長方形 6"/>
          <p:cNvSpPr/>
          <p:nvPr/>
        </p:nvSpPr>
        <p:spPr>
          <a:xfrm>
            <a:off x="1159933" y="4165600"/>
            <a:ext cx="9770534" cy="10329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400" dirty="0">
                <a:latin typeface="メイリオ" panose="020B0604030504040204" pitchFamily="50" charset="-128"/>
                <a:ea typeface="メイリオ" panose="020B0604030504040204" pitchFamily="50" charset="-128"/>
              </a:rPr>
              <a:t>公害紛争処理法</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における</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公害紛争処理</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の</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手続</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は</a:t>
            </a:r>
            <a:r>
              <a:rPr lang="en-US" altLang="ja-JP" sz="2400" dirty="0">
                <a:latin typeface="メイリオ" panose="020B0604030504040204" pitchFamily="50" charset="-128"/>
                <a:ea typeface="メイリオ" panose="020B0604030504040204" pitchFamily="50" charset="-128"/>
              </a:rPr>
              <a:t>||</a:t>
            </a:r>
            <a:r>
              <a:rPr lang="ja-JP" altLang="en-US" sz="2400" dirty="0" err="1">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原則</a:t>
            </a:r>
            <a:endParaRPr lang="en-US" altLang="ja-JP" sz="2400" dirty="0">
              <a:latin typeface="メイリオ" panose="020B0604030504040204" pitchFamily="50" charset="-128"/>
              <a:ea typeface="メイリオ" panose="020B0604030504040204" pitchFamily="50" charset="-128"/>
            </a:endParaRPr>
          </a:p>
          <a:p>
            <a:pPr algn="ct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として</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紛争当事者</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から</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の</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申請</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によって</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開始さ</a:t>
            </a:r>
            <a:r>
              <a:rPr lang="en-US" altLang="ja-JP" sz="2400" dirty="0">
                <a:latin typeface="メイリオ" panose="020B0604030504040204" pitchFamily="50" charset="-128"/>
                <a:ea typeface="メイリオ" panose="020B0604030504040204" pitchFamily="50" charset="-128"/>
              </a:rPr>
              <a:t>||</a:t>
            </a:r>
            <a:r>
              <a:rPr lang="ja-JP" altLang="en-US" sz="2400" dirty="0" err="1">
                <a:latin typeface="メイリオ" panose="020B0604030504040204" pitchFamily="50" charset="-128"/>
                <a:ea typeface="メイリオ" panose="020B0604030504040204" pitchFamily="50" charset="-128"/>
              </a:rPr>
              <a:t>れる</a:t>
            </a:r>
            <a:r>
              <a:rPr lang="en-US" altLang="ja-JP" sz="2400" dirty="0">
                <a:latin typeface="メイリオ" panose="020B0604030504040204" pitchFamily="50" charset="-128"/>
                <a:ea typeface="メイリオ" panose="020B0604030504040204" pitchFamily="50" charset="-128"/>
              </a:rPr>
              <a:t>||</a:t>
            </a:r>
            <a:r>
              <a:rPr lang="ja-JP" altLang="en-US" sz="2400" dirty="0" err="1">
                <a:latin typeface="メイリオ" panose="020B0604030504040204" pitchFamily="50" charset="-128"/>
                <a:ea typeface="メイリオ" panose="020B0604030504040204" pitchFamily="50" charset="-128"/>
              </a:rPr>
              <a:t>。</a:t>
            </a:r>
            <a:endParaRPr lang="ja-JP" altLang="ja-JP"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66247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形態論情報</a:t>
            </a:r>
            <a:br>
              <a:rPr kumimoji="1" lang="en-US" altLang="ja-JP" dirty="0"/>
            </a:br>
            <a:r>
              <a:rPr lang="en-US" altLang="ja-JP" dirty="0"/>
              <a:t>	</a:t>
            </a:r>
            <a:r>
              <a:rPr lang="ja-JP" altLang="en-US" dirty="0"/>
              <a:t>品詞 </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err="1"/>
              <a:t>UniDic</a:t>
            </a:r>
            <a:r>
              <a:rPr kumimoji="1" lang="en-US" altLang="ja-JP" dirty="0"/>
              <a:t> </a:t>
            </a:r>
            <a:r>
              <a:rPr kumimoji="1" lang="ja-JP" altLang="en-US" dirty="0"/>
              <a:t>品詞体系と呼ばれる </a:t>
            </a:r>
            <a:r>
              <a:rPr kumimoji="1" lang="en-US" altLang="ja-JP" dirty="0"/>
              <a:t>4</a:t>
            </a:r>
            <a:r>
              <a:rPr kumimoji="1" lang="ja-JP" altLang="en-US" dirty="0"/>
              <a:t>階層</a:t>
            </a:r>
            <a:r>
              <a:rPr kumimoji="1" lang="ja-JP" altLang="en-US" sz="2000" dirty="0"/>
              <a:t>（大分類・中分類・小分類</a:t>
            </a:r>
            <a:r>
              <a:rPr kumimoji="1" lang="en-US" altLang="ja-JP" sz="2000" dirty="0"/>
              <a:t>2</a:t>
            </a:r>
            <a:r>
              <a:rPr kumimoji="1" lang="ja-JP" altLang="en-US" sz="2000" dirty="0"/>
              <a:t>レベル）</a:t>
            </a:r>
            <a:endParaRPr kumimoji="1" lang="en-US" altLang="ja-JP" sz="2000" dirty="0"/>
          </a:p>
          <a:p>
            <a:pPr marL="0" indent="0">
              <a:buNone/>
            </a:pPr>
            <a:r>
              <a:rPr lang="ja-JP" altLang="en-US" dirty="0"/>
              <a:t>大分類のラベルは以下の</a:t>
            </a:r>
            <a:r>
              <a:rPr lang="en-US" altLang="ja-JP" dirty="0"/>
              <a:t>16</a:t>
            </a:r>
            <a:r>
              <a:rPr lang="ja-JP" altLang="en-US" dirty="0"/>
              <a:t>種類</a:t>
            </a: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44</a:t>
            </a:fld>
            <a:endParaRPr lang="ja-JP" altLang="en-US"/>
          </a:p>
        </p:txBody>
      </p:sp>
      <p:sp>
        <p:nvSpPr>
          <p:cNvPr id="7" name="正方形/長方形 6"/>
          <p:cNvSpPr/>
          <p:nvPr/>
        </p:nvSpPr>
        <p:spPr>
          <a:xfrm>
            <a:off x="1159933" y="2853265"/>
            <a:ext cx="9770534" cy="10329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a:latin typeface="メイリオ" panose="020B0604030504040204" pitchFamily="50" charset="-128"/>
                <a:ea typeface="メイリオ" panose="020B0604030504040204" pitchFamily="50" charset="-128"/>
              </a:rPr>
              <a:t>名詞　代名詞　形状詞　連体詞　副詞　接続詞　感動詞　動詞</a:t>
            </a:r>
          </a:p>
          <a:p>
            <a:pPr algn="ctr"/>
            <a:r>
              <a:rPr lang="zh-TW" altLang="en-US" sz="2400" dirty="0">
                <a:latin typeface="メイリオ" panose="020B0604030504040204" pitchFamily="50" charset="-128"/>
                <a:ea typeface="メイリオ" panose="020B0604030504040204" pitchFamily="50" charset="-128"/>
              </a:rPr>
              <a:t>形容詞　助動詞　助詞　接頭辞　接尾辞　記号　補助記号　空白</a:t>
            </a:r>
          </a:p>
        </p:txBody>
      </p:sp>
    </p:spTree>
    <p:extLst>
      <p:ext uri="{BB962C8B-B14F-4D97-AF65-F5344CB8AC3E}">
        <p14:creationId xmlns:p14="http://schemas.microsoft.com/office/powerpoint/2010/main" val="2375016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形態論情報</a:t>
            </a:r>
            <a:br>
              <a:rPr kumimoji="1" lang="en-US" altLang="ja-JP" dirty="0"/>
            </a:br>
            <a:r>
              <a:rPr lang="en-US" altLang="ja-JP" dirty="0"/>
              <a:t>	</a:t>
            </a:r>
            <a:r>
              <a:rPr lang="ja-JP" altLang="en-US" dirty="0"/>
              <a:t>短単位品詞（語彙主義） </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品詞の中分類以下は、短単位と長単位とで異なる考え方で設計</a:t>
            </a:r>
            <a:endParaRPr lang="en-US" altLang="ja-JP" dirty="0"/>
          </a:p>
          <a:p>
            <a:pPr marL="0" indent="0">
              <a:buNone/>
            </a:pPr>
            <a:r>
              <a:rPr kumimoji="1" lang="ja-JP" altLang="en-US" dirty="0"/>
              <a:t>短単位：語彙主義的な品詞（可能性に基づく品詞）</a:t>
            </a:r>
            <a:endParaRPr kumimoji="1" lang="en-US" altLang="ja-JP" dirty="0"/>
          </a:p>
          <a:p>
            <a:pPr marL="0" indent="0">
              <a:buNone/>
            </a:pPr>
            <a:r>
              <a:rPr lang="en-US" altLang="ja-JP" dirty="0"/>
              <a:t>	</a:t>
            </a:r>
            <a:r>
              <a:rPr lang="ja-JP" altLang="en-US" dirty="0"/>
              <a:t>以下のような曖昧性を持った品詞を</a:t>
            </a:r>
            <a:r>
              <a:rPr lang="ja-JP" altLang="en-US" u="sng" dirty="0"/>
              <a:t>定義する</a:t>
            </a:r>
            <a:endParaRPr kumimoji="1" lang="en-US" altLang="ja-JP" u="sng"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45</a:t>
            </a:fld>
            <a:endParaRPr lang="ja-JP" altLang="en-US"/>
          </a:p>
        </p:txBody>
      </p:sp>
      <p:sp>
        <p:nvSpPr>
          <p:cNvPr id="7" name="正方形/長方形 6"/>
          <p:cNvSpPr/>
          <p:nvPr/>
        </p:nvSpPr>
        <p:spPr>
          <a:xfrm>
            <a:off x="1210732" y="3386664"/>
            <a:ext cx="9939867" cy="2429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サ変可能		動詞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非自立可能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形状詞可能	</a:t>
            </a:r>
            <a:r>
              <a:rPr lang="en-US" altLang="ja-JP" sz="2400" dirty="0">
                <a:latin typeface="メイリオ" panose="020B0604030504040204" pitchFamily="50" charset="-128"/>
                <a:ea typeface="メイリオ" panose="020B0604030504040204" pitchFamily="50" charset="-128"/>
              </a:rPr>
              <a:t>	</a:t>
            </a:r>
            <a:r>
              <a:rPr lang="ja-JP" altLang="en-US" sz="2400" dirty="0">
                <a:latin typeface="メイリオ" panose="020B0604030504040204" pitchFamily="50" charset="-128"/>
                <a:ea typeface="メイリオ" panose="020B0604030504040204" pitchFamily="50" charset="-128"/>
              </a:rPr>
              <a:t>形容詞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非自立可能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サ変形状詞可能	接尾辞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名詞的</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副詞可能		接尾辞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名詞的</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副詞可能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助数詞可能</a:t>
            </a:r>
          </a:p>
        </p:txBody>
      </p:sp>
    </p:spTree>
    <p:extLst>
      <p:ext uri="{BB962C8B-B14F-4D97-AF65-F5344CB8AC3E}">
        <p14:creationId xmlns:p14="http://schemas.microsoft.com/office/powerpoint/2010/main" val="37759780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形態論情報</a:t>
            </a:r>
            <a:br>
              <a:rPr kumimoji="1" lang="en-US" altLang="ja-JP" dirty="0"/>
            </a:br>
            <a:r>
              <a:rPr lang="en-US" altLang="ja-JP" dirty="0"/>
              <a:t>	</a:t>
            </a:r>
            <a:r>
              <a:rPr lang="ja-JP" altLang="en-US" dirty="0"/>
              <a:t>長単位品詞（用法主義） </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品詞の中分類以下は、短単位と長単位とで異なる考え方で設計</a:t>
            </a:r>
            <a:endParaRPr lang="en-US" altLang="ja-JP" dirty="0"/>
          </a:p>
          <a:p>
            <a:pPr marL="0" indent="0">
              <a:buNone/>
            </a:pPr>
            <a:r>
              <a:rPr lang="ja-JP" altLang="en-US" dirty="0"/>
              <a:t>長単位</a:t>
            </a:r>
            <a:r>
              <a:rPr kumimoji="1" lang="ja-JP" altLang="en-US" dirty="0"/>
              <a:t>：用法主義的な品詞（用法に基づく品詞）</a:t>
            </a:r>
            <a:endParaRPr kumimoji="1" lang="en-US" altLang="ja-JP" dirty="0"/>
          </a:p>
          <a:p>
            <a:pPr marL="0" indent="0">
              <a:buNone/>
            </a:pPr>
            <a:r>
              <a:rPr lang="en-US" altLang="ja-JP" dirty="0"/>
              <a:t>	</a:t>
            </a:r>
            <a:r>
              <a:rPr lang="ja-JP" altLang="en-US" dirty="0"/>
              <a:t>以下のような曖昧性を持った品詞を</a:t>
            </a:r>
            <a:r>
              <a:rPr lang="ja-JP" altLang="en-US" u="sng" dirty="0"/>
              <a:t>定義しない</a:t>
            </a:r>
            <a:endParaRPr lang="en-US" altLang="ja-JP" dirty="0"/>
          </a:p>
          <a:p>
            <a:pPr marL="0" indent="0">
              <a:buNone/>
            </a:pPr>
            <a:r>
              <a:rPr kumimoji="1" lang="en-US" altLang="ja-JP" dirty="0"/>
              <a:t>	</a:t>
            </a:r>
            <a:r>
              <a:rPr kumimoji="1" lang="ja-JP" altLang="en-US" dirty="0"/>
              <a:t>複合化の結果、実際の文脈でどの用法かを判断</a:t>
            </a: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46</a:t>
            </a:fld>
            <a:endParaRPr lang="ja-JP" altLang="en-US"/>
          </a:p>
        </p:txBody>
      </p:sp>
      <p:sp>
        <p:nvSpPr>
          <p:cNvPr id="7" name="正方形/長方形 6"/>
          <p:cNvSpPr/>
          <p:nvPr/>
        </p:nvSpPr>
        <p:spPr>
          <a:xfrm>
            <a:off x="1210732" y="3928528"/>
            <a:ext cx="9939867" cy="2429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サ変可能		動詞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非自立可能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形状詞可能	</a:t>
            </a:r>
            <a:r>
              <a:rPr lang="en-US" altLang="ja-JP" sz="2400" dirty="0">
                <a:latin typeface="メイリオ" panose="020B0604030504040204" pitchFamily="50" charset="-128"/>
                <a:ea typeface="メイリオ" panose="020B0604030504040204" pitchFamily="50" charset="-128"/>
              </a:rPr>
              <a:t>	</a:t>
            </a:r>
            <a:r>
              <a:rPr lang="ja-JP" altLang="en-US" sz="2400" dirty="0">
                <a:latin typeface="メイリオ" panose="020B0604030504040204" pitchFamily="50" charset="-128"/>
                <a:ea typeface="メイリオ" panose="020B0604030504040204" pitchFamily="50" charset="-128"/>
              </a:rPr>
              <a:t>形容詞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非自立可能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サ変形状詞可能	接尾辞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名詞的</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サ変可能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副詞可能		接尾辞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名詞的</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副詞可能</a:t>
            </a:r>
          </a:p>
          <a:p>
            <a:r>
              <a:rPr lang="ja-JP" altLang="en-US" sz="2400" dirty="0">
                <a:latin typeface="メイリオ" panose="020B0604030504040204" pitchFamily="50" charset="-128"/>
                <a:ea typeface="メイリオ" panose="020B0604030504040204" pitchFamily="50" charset="-128"/>
              </a:rPr>
              <a:t>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普通名詞</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助数詞可能</a:t>
            </a:r>
          </a:p>
        </p:txBody>
      </p:sp>
      <p:cxnSp>
        <p:nvCxnSpPr>
          <p:cNvPr id="9" name="直線コネクタ 8"/>
          <p:cNvCxnSpPr/>
          <p:nvPr/>
        </p:nvCxnSpPr>
        <p:spPr>
          <a:xfrm flipH="1">
            <a:off x="1210733" y="3894667"/>
            <a:ext cx="9948334" cy="2461683"/>
          </a:xfrm>
          <a:prstGeom prst="line">
            <a:avLst/>
          </a:prstGeom>
        </p:spPr>
        <p:style>
          <a:lnRef idx="3">
            <a:schemeClr val="dk1"/>
          </a:lnRef>
          <a:fillRef idx="0">
            <a:schemeClr val="dk1"/>
          </a:fillRef>
          <a:effectRef idx="2">
            <a:schemeClr val="dk1"/>
          </a:effectRef>
          <a:fontRef idx="minor">
            <a:schemeClr val="tx1"/>
          </a:fontRef>
        </p:style>
      </p:cxnSp>
      <p:cxnSp>
        <p:nvCxnSpPr>
          <p:cNvPr id="11" name="直線コネクタ 10"/>
          <p:cNvCxnSpPr/>
          <p:nvPr/>
        </p:nvCxnSpPr>
        <p:spPr>
          <a:xfrm>
            <a:off x="1210732" y="3928528"/>
            <a:ext cx="9939867" cy="2427822"/>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67663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形態論情報</a:t>
            </a:r>
            <a:br>
              <a:rPr kumimoji="1" lang="en-US" altLang="ja-JP" dirty="0"/>
            </a:br>
            <a:r>
              <a:rPr lang="en-US" altLang="ja-JP" dirty="0"/>
              <a:t>	</a:t>
            </a:r>
            <a:r>
              <a:rPr lang="ja-JP" altLang="en-US" sz="3600" dirty="0">
                <a:solidFill>
                  <a:prstClr val="black"/>
                </a:solidFill>
              </a:rPr>
              <a:t>語彙素読み・語彙素・語形・書字形・書字形出現形</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ja-JP" b="1" dirty="0"/>
              <a:t>語彙素読み</a:t>
            </a:r>
            <a:r>
              <a:rPr lang="en-US" altLang="ja-JP" dirty="0"/>
              <a:t>:	</a:t>
            </a:r>
            <a:r>
              <a:rPr lang="ja-JP" altLang="ja-JP" dirty="0"/>
              <a:t>カタカナ表記の辞書見出し</a:t>
            </a:r>
            <a:endParaRPr lang="en-US" altLang="ja-JP" dirty="0"/>
          </a:p>
          <a:p>
            <a:pPr marL="0" indent="0">
              <a:buNone/>
            </a:pPr>
            <a:r>
              <a:rPr lang="ja-JP" altLang="ja-JP" b="1" dirty="0"/>
              <a:t>語彙素</a:t>
            </a:r>
            <a:r>
              <a:rPr lang="en-US" altLang="ja-JP" dirty="0"/>
              <a:t>:		</a:t>
            </a:r>
            <a:r>
              <a:rPr lang="ja-JP" altLang="ja-JP" dirty="0"/>
              <a:t>代表表記の辞書見出し</a:t>
            </a:r>
            <a:endParaRPr lang="en-US" altLang="ja-JP" dirty="0"/>
          </a:p>
          <a:p>
            <a:pPr marL="457200" lvl="1" indent="0">
              <a:buNone/>
            </a:pPr>
            <a:r>
              <a:rPr lang="en-US" altLang="ja-JP" dirty="0"/>
              <a:t>			</a:t>
            </a:r>
            <a:r>
              <a:rPr lang="ja-JP" altLang="en-US" dirty="0"/>
              <a:t>（</a:t>
            </a:r>
            <a:r>
              <a:rPr lang="ja-JP" altLang="ja-JP" dirty="0"/>
              <a:t>注</a:t>
            </a:r>
            <a:r>
              <a:rPr lang="ja-JP" altLang="en-US" dirty="0"/>
              <a:t>）</a:t>
            </a:r>
            <a:r>
              <a:rPr lang="ja-JP" altLang="ja-JP" dirty="0"/>
              <a:t>固有名詞の語彙素は全てカタカナ表記</a:t>
            </a:r>
            <a:endParaRPr lang="en-US" altLang="ja-JP" dirty="0"/>
          </a:p>
          <a:p>
            <a:pPr marL="0" indent="0">
              <a:buNone/>
            </a:pPr>
            <a:r>
              <a:rPr lang="ja-JP" altLang="en-US" b="1" dirty="0"/>
              <a:t>語形</a:t>
            </a:r>
            <a:r>
              <a:rPr lang="en-US" altLang="ja-JP" b="1" dirty="0"/>
              <a:t>:		</a:t>
            </a:r>
            <a:r>
              <a:rPr lang="ja-JP" altLang="en-US" dirty="0"/>
              <a:t>辞書見出しに対する語の形を区別する</a:t>
            </a:r>
            <a:r>
              <a:rPr lang="ja-JP" altLang="en-US" sz="2000" dirty="0"/>
              <a:t>（カタカナ</a:t>
            </a:r>
            <a:r>
              <a:rPr lang="en-US" altLang="ja-JP" sz="2000" dirty="0"/>
              <a:t>)</a:t>
            </a:r>
            <a:endParaRPr lang="en-US" altLang="ja-JP" dirty="0"/>
          </a:p>
          <a:p>
            <a:pPr marL="0" indent="0">
              <a:buNone/>
            </a:pPr>
            <a:r>
              <a:rPr lang="ja-JP" altLang="en-US" b="1" dirty="0"/>
              <a:t>書字形</a:t>
            </a:r>
            <a:r>
              <a:rPr lang="en-US" altLang="ja-JP" b="1" dirty="0"/>
              <a:t>:		</a:t>
            </a:r>
            <a:r>
              <a:rPr lang="ja-JP" altLang="en-US" dirty="0"/>
              <a:t>語形の異表記を区別する</a:t>
            </a:r>
            <a:endParaRPr lang="en-US" altLang="ja-JP" dirty="0"/>
          </a:p>
          <a:p>
            <a:pPr marL="0" indent="0">
              <a:buNone/>
            </a:pPr>
            <a:r>
              <a:rPr lang="ja-JP" altLang="en-US" b="1" dirty="0"/>
              <a:t>書字形出現形</a:t>
            </a:r>
            <a:r>
              <a:rPr lang="en-US" altLang="ja-JP" b="1" dirty="0"/>
              <a:t>:	</a:t>
            </a:r>
            <a:r>
              <a:rPr lang="ja-JP" altLang="en-US" dirty="0"/>
              <a:t>表層のテキスト中の文字列を表す</a:t>
            </a:r>
            <a:endParaRPr lang="en-US" altLang="ja-JP" dirty="0"/>
          </a:p>
          <a:p>
            <a:pPr marL="457200" lvl="1" indent="0">
              <a:buNone/>
            </a:pPr>
            <a:r>
              <a:rPr lang="en-US" altLang="ja-JP" dirty="0"/>
              <a:t>			</a:t>
            </a:r>
            <a:r>
              <a:rPr lang="ja-JP" altLang="en-US" dirty="0"/>
              <a:t>（注）後述する数字変換処理</a:t>
            </a:r>
            <a:r>
              <a:rPr lang="en-US" altLang="ja-JP" dirty="0"/>
              <a:t>(</a:t>
            </a:r>
            <a:r>
              <a:rPr lang="en-US" altLang="ja-JP" dirty="0" err="1"/>
              <a:t>numTrans</a:t>
            </a:r>
            <a:r>
              <a:rPr lang="en-US" altLang="ja-JP" dirty="0"/>
              <a:t>)</a:t>
            </a:r>
            <a:r>
              <a:rPr lang="ja-JP" altLang="en-US" dirty="0"/>
              <a:t>をしている場</a:t>
            </a:r>
            <a:r>
              <a:rPr lang="en-US" altLang="ja-JP" dirty="0"/>
              <a:t>			</a:t>
            </a:r>
            <a:r>
              <a:rPr lang="ja-JP" altLang="en-US" dirty="0"/>
              <a:t>合、漢数字など変換された文字列である可能性もある</a:t>
            </a:r>
            <a:endParaRPr lang="ja-JP"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47</a:t>
            </a:fld>
            <a:endParaRPr lang="ja-JP" altLang="en-US"/>
          </a:p>
        </p:txBody>
      </p:sp>
    </p:spTree>
    <p:extLst>
      <p:ext uri="{BB962C8B-B14F-4D97-AF65-F5344CB8AC3E}">
        <p14:creationId xmlns:p14="http://schemas.microsoft.com/office/powerpoint/2010/main" val="34580684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形態論情報</a:t>
            </a:r>
            <a:br>
              <a:rPr kumimoji="1" lang="en-US" altLang="ja-JP" dirty="0"/>
            </a:br>
            <a:r>
              <a:rPr lang="en-US" altLang="ja-JP" dirty="0"/>
              <a:t>	</a:t>
            </a:r>
            <a:r>
              <a:rPr lang="ja-JP" altLang="en-US" sz="3600" dirty="0"/>
              <a:t>語彙素読み・語彙素・語形・書字形</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48</a:t>
            </a:fld>
            <a:endParaRPr lang="ja-JP" altLang="en-US"/>
          </a:p>
        </p:txBody>
      </p:sp>
      <p:sp>
        <p:nvSpPr>
          <p:cNvPr id="29" name="四角形: 角を丸くする 1">
            <a:extLst>
              <a:ext uri="{FF2B5EF4-FFF2-40B4-BE49-F238E27FC236}">
                <a16:creationId xmlns:a16="http://schemas.microsoft.com/office/drawing/2014/main" id="{45C61555-B4F1-46F9-B7FD-00AA35D7173F}"/>
              </a:ext>
            </a:extLst>
          </p:cNvPr>
          <p:cNvSpPr/>
          <p:nvPr/>
        </p:nvSpPr>
        <p:spPr>
          <a:xfrm>
            <a:off x="486032" y="1574799"/>
            <a:ext cx="3388041" cy="495780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ja-JP" altLang="en-US" sz="2400" dirty="0">
                <a:latin typeface="メイリオ" panose="020B0604030504040204" pitchFamily="50" charset="-128"/>
                <a:ea typeface="メイリオ" panose="020B0604030504040204" pitchFamily="50" charset="-128"/>
              </a:rPr>
              <a:t>語彙素</a:t>
            </a:r>
            <a:endParaRPr lang="en-US" altLang="ja-JP" sz="2400" dirty="0">
              <a:latin typeface="メイリオ" panose="020B0604030504040204" pitchFamily="50" charset="-128"/>
              <a:ea typeface="メイリオ" panose="020B0604030504040204" pitchFamily="50" charset="-128"/>
            </a:endParaRPr>
          </a:p>
          <a:p>
            <a:pPr algn="ctr"/>
            <a:r>
              <a:rPr kumimoji="1" lang="ja-JP" altLang="en-US" sz="2400" dirty="0">
                <a:latin typeface="メイリオ" panose="020B0604030504040204" pitchFamily="50" charset="-128"/>
                <a:ea typeface="メイリオ" panose="020B0604030504040204" pitchFamily="50" charset="-128"/>
              </a:rPr>
              <a:t>（語彙素読み）</a:t>
            </a:r>
            <a:endParaRPr kumimoji="1" lang="en-US" altLang="ja-JP" sz="2400" dirty="0">
              <a:latin typeface="メイリオ" panose="020B0604030504040204" pitchFamily="50" charset="-128"/>
              <a:ea typeface="メイリオ" panose="020B0604030504040204" pitchFamily="50" charset="-128"/>
            </a:endParaRPr>
          </a:p>
        </p:txBody>
      </p:sp>
      <p:sp>
        <p:nvSpPr>
          <p:cNvPr id="30" name="四角形: 角を丸くする 3">
            <a:extLst>
              <a:ext uri="{FF2B5EF4-FFF2-40B4-BE49-F238E27FC236}">
                <a16:creationId xmlns:a16="http://schemas.microsoft.com/office/drawing/2014/main" id="{D364F66A-D81C-4A68-B6B5-656F052BF750}"/>
              </a:ext>
            </a:extLst>
          </p:cNvPr>
          <p:cNvSpPr/>
          <p:nvPr/>
        </p:nvSpPr>
        <p:spPr>
          <a:xfrm>
            <a:off x="4382529" y="1574799"/>
            <a:ext cx="3388041" cy="495780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kumimoji="1" lang="ja-JP" altLang="en-US" sz="2400" dirty="0">
                <a:latin typeface="メイリオ" panose="020B0604030504040204" pitchFamily="50" charset="-128"/>
                <a:ea typeface="メイリオ" panose="020B0604030504040204" pitchFamily="50" charset="-128"/>
              </a:rPr>
              <a:t>語形</a:t>
            </a:r>
            <a:endParaRPr kumimoji="1" lang="en-US" altLang="ja-JP" sz="2400" dirty="0">
              <a:latin typeface="メイリオ" panose="020B0604030504040204" pitchFamily="50" charset="-128"/>
              <a:ea typeface="メイリオ" panose="020B0604030504040204" pitchFamily="50" charset="-128"/>
            </a:endParaRPr>
          </a:p>
        </p:txBody>
      </p:sp>
      <p:sp>
        <p:nvSpPr>
          <p:cNvPr id="31" name="四角形: 角を丸くする 5">
            <a:extLst>
              <a:ext uri="{FF2B5EF4-FFF2-40B4-BE49-F238E27FC236}">
                <a16:creationId xmlns:a16="http://schemas.microsoft.com/office/drawing/2014/main" id="{0161F4A4-6469-4B0C-B69B-9815BA290E26}"/>
              </a:ext>
            </a:extLst>
          </p:cNvPr>
          <p:cNvSpPr/>
          <p:nvPr/>
        </p:nvSpPr>
        <p:spPr>
          <a:xfrm>
            <a:off x="8279026" y="1574799"/>
            <a:ext cx="3388041" cy="495780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kumimoji="1" lang="ja-JP" altLang="en-US" sz="2400" dirty="0">
                <a:latin typeface="メイリオ" panose="020B0604030504040204" pitchFamily="50" charset="-128"/>
                <a:ea typeface="メイリオ" panose="020B0604030504040204" pitchFamily="50" charset="-128"/>
              </a:rPr>
              <a:t>書字形</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書字形出現形</a:t>
            </a:r>
            <a:endParaRPr kumimoji="1" lang="en-US" altLang="ja-JP" sz="2400" dirty="0">
              <a:latin typeface="メイリオ" panose="020B0604030504040204" pitchFamily="50" charset="-128"/>
              <a:ea typeface="メイリオ" panose="020B0604030504040204" pitchFamily="50" charset="-128"/>
            </a:endParaRPr>
          </a:p>
        </p:txBody>
      </p:sp>
      <p:sp>
        <p:nvSpPr>
          <p:cNvPr id="32" name="四角形: 角を丸くする 2">
            <a:extLst>
              <a:ext uri="{FF2B5EF4-FFF2-40B4-BE49-F238E27FC236}">
                <a16:creationId xmlns:a16="http://schemas.microsoft.com/office/drawing/2014/main" id="{07DD58BD-57BD-46A0-B19E-E45C7DAD049F}"/>
              </a:ext>
            </a:extLst>
          </p:cNvPr>
          <p:cNvSpPr/>
          <p:nvPr/>
        </p:nvSpPr>
        <p:spPr>
          <a:xfrm>
            <a:off x="889687" y="3732735"/>
            <a:ext cx="2581752" cy="10040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矢張り</a:t>
            </a:r>
            <a:endParaRPr kumimoji="1" lang="en-US" altLang="ja-JP" sz="2000" dirty="0">
              <a:latin typeface="メイリオ" panose="020B0604030504040204" pitchFamily="50" charset="-128"/>
              <a:ea typeface="メイリオ" panose="020B0604030504040204" pitchFamily="50" charset="-128"/>
            </a:endParaRPr>
          </a:p>
          <a:p>
            <a:pPr algn="ctr"/>
            <a:r>
              <a:rPr lang="ja-JP" altLang="en-US" sz="2000" dirty="0">
                <a:latin typeface="メイリオ" panose="020B0604030504040204" pitchFamily="50" charset="-128"/>
                <a:ea typeface="メイリオ" panose="020B0604030504040204" pitchFamily="50" charset="-128"/>
              </a:rPr>
              <a:t>（ヤハリ）</a:t>
            </a:r>
            <a:endParaRPr kumimoji="1" lang="en-GB" sz="2000" dirty="0">
              <a:latin typeface="メイリオ" panose="020B0604030504040204" pitchFamily="50" charset="-128"/>
              <a:ea typeface="メイリオ" panose="020B0604030504040204" pitchFamily="50" charset="-128"/>
            </a:endParaRPr>
          </a:p>
        </p:txBody>
      </p:sp>
      <p:sp>
        <p:nvSpPr>
          <p:cNvPr id="33" name="四角形: 角を丸くする 6">
            <a:extLst>
              <a:ext uri="{FF2B5EF4-FFF2-40B4-BE49-F238E27FC236}">
                <a16:creationId xmlns:a16="http://schemas.microsoft.com/office/drawing/2014/main" id="{A1ADE581-6CB2-4BDF-8B84-963B1C7F21D3}"/>
              </a:ext>
            </a:extLst>
          </p:cNvPr>
          <p:cNvSpPr/>
          <p:nvPr/>
        </p:nvSpPr>
        <p:spPr>
          <a:xfrm>
            <a:off x="4790302" y="2454727"/>
            <a:ext cx="2581752" cy="10040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ヤハリ</a:t>
            </a:r>
            <a:endParaRPr kumimoji="1" lang="en-GB" sz="2000" dirty="0">
              <a:latin typeface="メイリオ" panose="020B0604030504040204" pitchFamily="50" charset="-128"/>
              <a:ea typeface="メイリオ" panose="020B0604030504040204" pitchFamily="50" charset="-128"/>
            </a:endParaRPr>
          </a:p>
        </p:txBody>
      </p:sp>
      <p:sp>
        <p:nvSpPr>
          <p:cNvPr id="34" name="四角形: 角を丸くする 7">
            <a:extLst>
              <a:ext uri="{FF2B5EF4-FFF2-40B4-BE49-F238E27FC236}">
                <a16:creationId xmlns:a16="http://schemas.microsoft.com/office/drawing/2014/main" id="{956F417E-7F91-4B05-9635-1AA7D41709B8}"/>
              </a:ext>
            </a:extLst>
          </p:cNvPr>
          <p:cNvSpPr/>
          <p:nvPr/>
        </p:nvSpPr>
        <p:spPr>
          <a:xfrm>
            <a:off x="4790301" y="3805789"/>
            <a:ext cx="2581752" cy="10040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a:latin typeface="メイリオ" panose="020B0604030504040204" pitchFamily="50" charset="-128"/>
                <a:ea typeface="メイリオ" panose="020B0604030504040204" pitchFamily="50" charset="-128"/>
              </a:rPr>
              <a:t>ヤッパリ</a:t>
            </a:r>
            <a:endParaRPr kumimoji="1" lang="en-GB" sz="2000" dirty="0">
              <a:latin typeface="メイリオ" panose="020B0604030504040204" pitchFamily="50" charset="-128"/>
              <a:ea typeface="メイリオ" panose="020B0604030504040204" pitchFamily="50" charset="-128"/>
            </a:endParaRPr>
          </a:p>
        </p:txBody>
      </p:sp>
      <p:sp>
        <p:nvSpPr>
          <p:cNvPr id="35" name="四角形: 角を丸くする 8">
            <a:extLst>
              <a:ext uri="{FF2B5EF4-FFF2-40B4-BE49-F238E27FC236}">
                <a16:creationId xmlns:a16="http://schemas.microsoft.com/office/drawing/2014/main" id="{52F44D43-D6FE-4123-BD0F-AD0ECC4ECB7C}"/>
              </a:ext>
            </a:extLst>
          </p:cNvPr>
          <p:cNvSpPr/>
          <p:nvPr/>
        </p:nvSpPr>
        <p:spPr>
          <a:xfrm>
            <a:off x="4790300" y="5156851"/>
            <a:ext cx="2581752" cy="10040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a:latin typeface="メイリオ" panose="020B0604030504040204" pitchFamily="50" charset="-128"/>
                <a:ea typeface="メイリオ" panose="020B0604030504040204" pitchFamily="50" charset="-128"/>
              </a:rPr>
              <a:t>ヤッパ</a:t>
            </a:r>
            <a:endParaRPr kumimoji="1" lang="en-GB" sz="2000" dirty="0">
              <a:latin typeface="メイリオ" panose="020B0604030504040204" pitchFamily="50" charset="-128"/>
              <a:ea typeface="メイリオ" panose="020B0604030504040204" pitchFamily="50" charset="-128"/>
            </a:endParaRPr>
          </a:p>
        </p:txBody>
      </p:sp>
      <p:sp>
        <p:nvSpPr>
          <p:cNvPr id="36" name="四角形: 角を丸くする 9">
            <a:extLst>
              <a:ext uri="{FF2B5EF4-FFF2-40B4-BE49-F238E27FC236}">
                <a16:creationId xmlns:a16="http://schemas.microsoft.com/office/drawing/2014/main" id="{B65A83A9-445A-4B72-BE00-5E03507B8B1A}"/>
              </a:ext>
            </a:extLst>
          </p:cNvPr>
          <p:cNvSpPr/>
          <p:nvPr/>
        </p:nvSpPr>
        <p:spPr>
          <a:xfrm>
            <a:off x="8686799" y="2189791"/>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a:latin typeface="メイリオ" panose="020B0604030504040204" pitchFamily="50" charset="-128"/>
                <a:ea typeface="メイリオ" panose="020B0604030504040204" pitchFamily="50" charset="-128"/>
              </a:rPr>
              <a:t>矢張り</a:t>
            </a:r>
            <a:endParaRPr kumimoji="1" lang="en-GB" sz="2000" dirty="0">
              <a:latin typeface="メイリオ" panose="020B0604030504040204" pitchFamily="50" charset="-128"/>
              <a:ea typeface="メイリオ" panose="020B0604030504040204" pitchFamily="50" charset="-128"/>
            </a:endParaRPr>
          </a:p>
        </p:txBody>
      </p:sp>
      <p:sp>
        <p:nvSpPr>
          <p:cNvPr id="37" name="四角形: 角を丸くする 10">
            <a:extLst>
              <a:ext uri="{FF2B5EF4-FFF2-40B4-BE49-F238E27FC236}">
                <a16:creationId xmlns:a16="http://schemas.microsoft.com/office/drawing/2014/main" id="{CF635785-E13E-4C70-9E0E-A0F2C596CF88}"/>
              </a:ext>
            </a:extLst>
          </p:cNvPr>
          <p:cNvSpPr/>
          <p:nvPr/>
        </p:nvSpPr>
        <p:spPr>
          <a:xfrm>
            <a:off x="8686798" y="2912706"/>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ヤハリ</a:t>
            </a:r>
            <a:endParaRPr kumimoji="1" lang="en-GB" sz="2000" dirty="0">
              <a:latin typeface="メイリオ" panose="020B0604030504040204" pitchFamily="50" charset="-128"/>
              <a:ea typeface="メイリオ" panose="020B0604030504040204" pitchFamily="50" charset="-128"/>
            </a:endParaRPr>
          </a:p>
        </p:txBody>
      </p:sp>
      <p:sp>
        <p:nvSpPr>
          <p:cNvPr id="38" name="四角形: 角を丸くする 11">
            <a:extLst>
              <a:ext uri="{FF2B5EF4-FFF2-40B4-BE49-F238E27FC236}">
                <a16:creationId xmlns:a16="http://schemas.microsoft.com/office/drawing/2014/main" id="{D72FEE8E-71F3-4F0B-8DDD-3DFB7279444A}"/>
              </a:ext>
            </a:extLst>
          </p:cNvPr>
          <p:cNvSpPr/>
          <p:nvPr/>
        </p:nvSpPr>
        <p:spPr>
          <a:xfrm>
            <a:off x="8686798" y="3635621"/>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やはり</a:t>
            </a:r>
            <a:endParaRPr kumimoji="1" lang="en-GB" sz="2000" dirty="0">
              <a:latin typeface="メイリオ" panose="020B0604030504040204" pitchFamily="50" charset="-128"/>
              <a:ea typeface="メイリオ" panose="020B0604030504040204" pitchFamily="50" charset="-128"/>
            </a:endParaRPr>
          </a:p>
        </p:txBody>
      </p:sp>
      <p:sp>
        <p:nvSpPr>
          <p:cNvPr id="39" name="四角形: 角を丸くする 12">
            <a:extLst>
              <a:ext uri="{FF2B5EF4-FFF2-40B4-BE49-F238E27FC236}">
                <a16:creationId xmlns:a16="http://schemas.microsoft.com/office/drawing/2014/main" id="{2BBE32AE-D5D6-456D-A432-3E5794E99D2E}"/>
              </a:ext>
            </a:extLst>
          </p:cNvPr>
          <p:cNvSpPr/>
          <p:nvPr/>
        </p:nvSpPr>
        <p:spPr>
          <a:xfrm>
            <a:off x="8686798" y="4358536"/>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a:latin typeface="メイリオ" panose="020B0604030504040204" pitchFamily="50" charset="-128"/>
                <a:ea typeface="メイリオ" panose="020B0604030504040204" pitchFamily="50" charset="-128"/>
              </a:rPr>
              <a:t>ヤッパリ</a:t>
            </a:r>
            <a:endParaRPr kumimoji="1" lang="en-GB" sz="2000" dirty="0">
              <a:latin typeface="メイリオ" panose="020B0604030504040204" pitchFamily="50" charset="-128"/>
              <a:ea typeface="メイリオ" panose="020B0604030504040204" pitchFamily="50" charset="-128"/>
            </a:endParaRPr>
          </a:p>
        </p:txBody>
      </p:sp>
      <p:sp>
        <p:nvSpPr>
          <p:cNvPr id="40" name="四角形: 角を丸くする 13">
            <a:extLst>
              <a:ext uri="{FF2B5EF4-FFF2-40B4-BE49-F238E27FC236}">
                <a16:creationId xmlns:a16="http://schemas.microsoft.com/office/drawing/2014/main" id="{6288F2C6-6693-4A0C-A85D-713A900AAAD2}"/>
              </a:ext>
            </a:extLst>
          </p:cNvPr>
          <p:cNvSpPr/>
          <p:nvPr/>
        </p:nvSpPr>
        <p:spPr>
          <a:xfrm>
            <a:off x="8686797" y="5081451"/>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やっぱり</a:t>
            </a:r>
            <a:endParaRPr kumimoji="1" lang="en-GB" sz="2000" dirty="0">
              <a:latin typeface="メイリオ" panose="020B0604030504040204" pitchFamily="50" charset="-128"/>
              <a:ea typeface="メイリオ" panose="020B0604030504040204" pitchFamily="50" charset="-128"/>
            </a:endParaRPr>
          </a:p>
        </p:txBody>
      </p:sp>
      <p:sp>
        <p:nvSpPr>
          <p:cNvPr id="41" name="四角形: 角を丸くする 14">
            <a:extLst>
              <a:ext uri="{FF2B5EF4-FFF2-40B4-BE49-F238E27FC236}">
                <a16:creationId xmlns:a16="http://schemas.microsoft.com/office/drawing/2014/main" id="{7134E370-84CE-4821-91AA-0BD0A611987C}"/>
              </a:ext>
            </a:extLst>
          </p:cNvPr>
          <p:cNvSpPr/>
          <p:nvPr/>
        </p:nvSpPr>
        <p:spPr>
          <a:xfrm>
            <a:off x="8686797" y="5804368"/>
            <a:ext cx="2581752" cy="5696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メイリオ" panose="020B0604030504040204" pitchFamily="50" charset="-128"/>
                <a:ea typeface="メイリオ" panose="020B0604030504040204" pitchFamily="50" charset="-128"/>
              </a:rPr>
              <a:t>ヤッパ</a:t>
            </a:r>
            <a:endParaRPr kumimoji="1" lang="en-GB" sz="2000" dirty="0">
              <a:latin typeface="メイリオ" panose="020B0604030504040204" pitchFamily="50" charset="-128"/>
              <a:ea typeface="メイリオ" panose="020B0604030504040204" pitchFamily="50" charset="-128"/>
            </a:endParaRPr>
          </a:p>
        </p:txBody>
      </p:sp>
      <p:cxnSp>
        <p:nvCxnSpPr>
          <p:cNvPr id="42" name="直線コネクタ 41">
            <a:extLst>
              <a:ext uri="{FF2B5EF4-FFF2-40B4-BE49-F238E27FC236}">
                <a16:creationId xmlns:a16="http://schemas.microsoft.com/office/drawing/2014/main" id="{49F114A3-5DF6-430F-94EF-32DF0E3B48AD}"/>
              </a:ext>
            </a:extLst>
          </p:cNvPr>
          <p:cNvCxnSpPr>
            <a:stCxn id="32" idx="3"/>
            <a:endCxn id="33" idx="1"/>
          </p:cNvCxnSpPr>
          <p:nvPr/>
        </p:nvCxnSpPr>
        <p:spPr>
          <a:xfrm flipV="1">
            <a:off x="3471439" y="2956738"/>
            <a:ext cx="1318863" cy="1278008"/>
          </a:xfrm>
          <a:prstGeom prst="line">
            <a:avLst/>
          </a:prstGeom>
        </p:spPr>
        <p:style>
          <a:lnRef idx="3">
            <a:schemeClr val="dk1"/>
          </a:lnRef>
          <a:fillRef idx="0">
            <a:schemeClr val="dk1"/>
          </a:fillRef>
          <a:effectRef idx="2">
            <a:schemeClr val="dk1"/>
          </a:effectRef>
          <a:fontRef idx="minor">
            <a:schemeClr val="tx1"/>
          </a:fontRef>
        </p:style>
      </p:cxnSp>
      <p:cxnSp>
        <p:nvCxnSpPr>
          <p:cNvPr id="43" name="直線コネクタ 42">
            <a:extLst>
              <a:ext uri="{FF2B5EF4-FFF2-40B4-BE49-F238E27FC236}">
                <a16:creationId xmlns:a16="http://schemas.microsoft.com/office/drawing/2014/main" id="{EC4041CC-2A06-4F1A-A8FA-A0627B3FA4F9}"/>
              </a:ext>
            </a:extLst>
          </p:cNvPr>
          <p:cNvCxnSpPr>
            <a:cxnSpLocks/>
            <a:stCxn id="32" idx="3"/>
            <a:endCxn id="34" idx="1"/>
          </p:cNvCxnSpPr>
          <p:nvPr/>
        </p:nvCxnSpPr>
        <p:spPr>
          <a:xfrm>
            <a:off x="3471439" y="4234746"/>
            <a:ext cx="1318862" cy="73054"/>
          </a:xfrm>
          <a:prstGeom prst="line">
            <a:avLst/>
          </a:prstGeom>
        </p:spPr>
        <p:style>
          <a:lnRef idx="3">
            <a:schemeClr val="dk1"/>
          </a:lnRef>
          <a:fillRef idx="0">
            <a:schemeClr val="dk1"/>
          </a:fillRef>
          <a:effectRef idx="2">
            <a:schemeClr val="dk1"/>
          </a:effectRef>
          <a:fontRef idx="minor">
            <a:schemeClr val="tx1"/>
          </a:fontRef>
        </p:style>
      </p:cxnSp>
      <p:cxnSp>
        <p:nvCxnSpPr>
          <p:cNvPr id="44" name="直線コネクタ 43">
            <a:extLst>
              <a:ext uri="{FF2B5EF4-FFF2-40B4-BE49-F238E27FC236}">
                <a16:creationId xmlns:a16="http://schemas.microsoft.com/office/drawing/2014/main" id="{127CD914-D063-4C41-91FC-27ECC9BCB5B0}"/>
              </a:ext>
            </a:extLst>
          </p:cNvPr>
          <p:cNvCxnSpPr>
            <a:cxnSpLocks/>
          </p:cNvCxnSpPr>
          <p:nvPr/>
        </p:nvCxnSpPr>
        <p:spPr>
          <a:xfrm>
            <a:off x="3501080" y="4168346"/>
            <a:ext cx="1289219" cy="1429264"/>
          </a:xfrm>
          <a:prstGeom prst="line">
            <a:avLst/>
          </a:prstGeom>
        </p:spPr>
        <p:style>
          <a:lnRef idx="3">
            <a:schemeClr val="dk1"/>
          </a:lnRef>
          <a:fillRef idx="0">
            <a:schemeClr val="dk1"/>
          </a:fillRef>
          <a:effectRef idx="2">
            <a:schemeClr val="dk1"/>
          </a:effectRef>
          <a:fontRef idx="minor">
            <a:schemeClr val="tx1"/>
          </a:fontRef>
        </p:style>
      </p:cxnSp>
      <p:cxnSp>
        <p:nvCxnSpPr>
          <p:cNvPr id="45" name="直線コネクタ 44">
            <a:extLst>
              <a:ext uri="{FF2B5EF4-FFF2-40B4-BE49-F238E27FC236}">
                <a16:creationId xmlns:a16="http://schemas.microsoft.com/office/drawing/2014/main" id="{F2DA2062-93DC-47B8-8313-62F60CCAB54E}"/>
              </a:ext>
            </a:extLst>
          </p:cNvPr>
          <p:cNvCxnSpPr>
            <a:cxnSpLocks/>
            <a:stCxn id="33" idx="3"/>
            <a:endCxn id="36" idx="1"/>
          </p:cNvCxnSpPr>
          <p:nvPr/>
        </p:nvCxnSpPr>
        <p:spPr>
          <a:xfrm flipV="1">
            <a:off x="7372054" y="2474620"/>
            <a:ext cx="1314745" cy="482118"/>
          </a:xfrm>
          <a:prstGeom prst="line">
            <a:avLst/>
          </a:prstGeom>
        </p:spPr>
        <p:style>
          <a:lnRef idx="3">
            <a:schemeClr val="dk1"/>
          </a:lnRef>
          <a:fillRef idx="0">
            <a:schemeClr val="dk1"/>
          </a:fillRef>
          <a:effectRef idx="2">
            <a:schemeClr val="dk1"/>
          </a:effectRef>
          <a:fontRef idx="minor">
            <a:schemeClr val="tx1"/>
          </a:fontRef>
        </p:style>
      </p:cxnSp>
      <p:cxnSp>
        <p:nvCxnSpPr>
          <p:cNvPr id="46" name="直線コネクタ 45">
            <a:extLst>
              <a:ext uri="{FF2B5EF4-FFF2-40B4-BE49-F238E27FC236}">
                <a16:creationId xmlns:a16="http://schemas.microsoft.com/office/drawing/2014/main" id="{C2AFC53D-F298-4DE3-8EB2-2C2E62A6191E}"/>
              </a:ext>
            </a:extLst>
          </p:cNvPr>
          <p:cNvCxnSpPr>
            <a:cxnSpLocks/>
            <a:stCxn id="33" idx="3"/>
            <a:endCxn id="37" idx="1"/>
          </p:cNvCxnSpPr>
          <p:nvPr/>
        </p:nvCxnSpPr>
        <p:spPr>
          <a:xfrm>
            <a:off x="7372054" y="2956738"/>
            <a:ext cx="1314744" cy="240797"/>
          </a:xfrm>
          <a:prstGeom prst="line">
            <a:avLst/>
          </a:prstGeom>
        </p:spPr>
        <p:style>
          <a:lnRef idx="3">
            <a:schemeClr val="dk1"/>
          </a:lnRef>
          <a:fillRef idx="0">
            <a:schemeClr val="dk1"/>
          </a:fillRef>
          <a:effectRef idx="2">
            <a:schemeClr val="dk1"/>
          </a:effectRef>
          <a:fontRef idx="minor">
            <a:schemeClr val="tx1"/>
          </a:fontRef>
        </p:style>
      </p:cxnSp>
      <p:cxnSp>
        <p:nvCxnSpPr>
          <p:cNvPr id="47" name="直線コネクタ 46">
            <a:extLst>
              <a:ext uri="{FF2B5EF4-FFF2-40B4-BE49-F238E27FC236}">
                <a16:creationId xmlns:a16="http://schemas.microsoft.com/office/drawing/2014/main" id="{26E4E00A-D943-498F-A69E-2A2D492A6F4A}"/>
              </a:ext>
            </a:extLst>
          </p:cNvPr>
          <p:cNvCxnSpPr>
            <a:cxnSpLocks/>
            <a:stCxn id="33" idx="3"/>
            <a:endCxn id="38" idx="1"/>
          </p:cNvCxnSpPr>
          <p:nvPr/>
        </p:nvCxnSpPr>
        <p:spPr>
          <a:xfrm>
            <a:off x="7372054" y="2956738"/>
            <a:ext cx="1314744" cy="963712"/>
          </a:xfrm>
          <a:prstGeom prst="line">
            <a:avLst/>
          </a:prstGeom>
        </p:spPr>
        <p:style>
          <a:lnRef idx="3">
            <a:schemeClr val="dk1"/>
          </a:lnRef>
          <a:fillRef idx="0">
            <a:schemeClr val="dk1"/>
          </a:fillRef>
          <a:effectRef idx="2">
            <a:schemeClr val="dk1"/>
          </a:effectRef>
          <a:fontRef idx="minor">
            <a:schemeClr val="tx1"/>
          </a:fontRef>
        </p:style>
      </p:cxnSp>
      <p:cxnSp>
        <p:nvCxnSpPr>
          <p:cNvPr id="48" name="直線コネクタ 47">
            <a:extLst>
              <a:ext uri="{FF2B5EF4-FFF2-40B4-BE49-F238E27FC236}">
                <a16:creationId xmlns:a16="http://schemas.microsoft.com/office/drawing/2014/main" id="{83D11AD9-15AD-434B-B0CB-DD9CD5FA5853}"/>
              </a:ext>
            </a:extLst>
          </p:cNvPr>
          <p:cNvCxnSpPr>
            <a:cxnSpLocks/>
            <a:stCxn id="34" idx="3"/>
            <a:endCxn id="39" idx="1"/>
          </p:cNvCxnSpPr>
          <p:nvPr/>
        </p:nvCxnSpPr>
        <p:spPr>
          <a:xfrm>
            <a:off x="7372053" y="4307800"/>
            <a:ext cx="1314745" cy="335565"/>
          </a:xfrm>
          <a:prstGeom prst="line">
            <a:avLst/>
          </a:prstGeom>
        </p:spPr>
        <p:style>
          <a:lnRef idx="3">
            <a:schemeClr val="dk1"/>
          </a:lnRef>
          <a:fillRef idx="0">
            <a:schemeClr val="dk1"/>
          </a:fillRef>
          <a:effectRef idx="2">
            <a:schemeClr val="dk1"/>
          </a:effectRef>
          <a:fontRef idx="minor">
            <a:schemeClr val="tx1"/>
          </a:fontRef>
        </p:style>
      </p:cxnSp>
      <p:cxnSp>
        <p:nvCxnSpPr>
          <p:cNvPr id="49" name="直線コネクタ 48">
            <a:extLst>
              <a:ext uri="{FF2B5EF4-FFF2-40B4-BE49-F238E27FC236}">
                <a16:creationId xmlns:a16="http://schemas.microsoft.com/office/drawing/2014/main" id="{04FABF49-D2DF-42B8-8F35-DFA51172E969}"/>
              </a:ext>
            </a:extLst>
          </p:cNvPr>
          <p:cNvCxnSpPr>
            <a:cxnSpLocks/>
            <a:stCxn id="34" idx="3"/>
            <a:endCxn id="40" idx="1"/>
          </p:cNvCxnSpPr>
          <p:nvPr/>
        </p:nvCxnSpPr>
        <p:spPr>
          <a:xfrm>
            <a:off x="7372053" y="4307800"/>
            <a:ext cx="1314744" cy="1058480"/>
          </a:xfrm>
          <a:prstGeom prst="line">
            <a:avLst/>
          </a:prstGeom>
        </p:spPr>
        <p:style>
          <a:lnRef idx="3">
            <a:schemeClr val="dk1"/>
          </a:lnRef>
          <a:fillRef idx="0">
            <a:schemeClr val="dk1"/>
          </a:fillRef>
          <a:effectRef idx="2">
            <a:schemeClr val="dk1"/>
          </a:effectRef>
          <a:fontRef idx="minor">
            <a:schemeClr val="tx1"/>
          </a:fontRef>
        </p:style>
      </p:cxnSp>
      <p:cxnSp>
        <p:nvCxnSpPr>
          <p:cNvPr id="50" name="直線コネクタ 49">
            <a:extLst>
              <a:ext uri="{FF2B5EF4-FFF2-40B4-BE49-F238E27FC236}">
                <a16:creationId xmlns:a16="http://schemas.microsoft.com/office/drawing/2014/main" id="{4AD908F8-2BC1-4DFB-87B9-74789121A884}"/>
              </a:ext>
            </a:extLst>
          </p:cNvPr>
          <p:cNvCxnSpPr>
            <a:cxnSpLocks/>
            <a:stCxn id="35" idx="3"/>
            <a:endCxn id="41" idx="1"/>
          </p:cNvCxnSpPr>
          <p:nvPr/>
        </p:nvCxnSpPr>
        <p:spPr>
          <a:xfrm>
            <a:off x="7372052" y="5658862"/>
            <a:ext cx="1314745" cy="43033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85808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形態論情報</a:t>
            </a:r>
            <a:br>
              <a:rPr kumimoji="1" lang="en-US" altLang="ja-JP" dirty="0"/>
            </a:br>
            <a:r>
              <a:rPr lang="en-US" altLang="ja-JP" dirty="0"/>
              <a:t>	</a:t>
            </a:r>
            <a:r>
              <a:rPr lang="ja-JP" altLang="en-US" dirty="0"/>
              <a:t>活用型と活用形 </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b="1" dirty="0"/>
              <a:t>活用型</a:t>
            </a:r>
            <a:r>
              <a:rPr lang="en-US" altLang="ja-JP" dirty="0"/>
              <a:t>:	</a:t>
            </a:r>
            <a:r>
              <a:rPr lang="ja-JP" altLang="en-US" dirty="0"/>
              <a:t>活用語がどのような活用形を持つか表す（</a:t>
            </a:r>
            <a:r>
              <a:rPr lang="en-US" altLang="ja-JP" dirty="0"/>
              <a:t>2</a:t>
            </a:r>
            <a:r>
              <a:rPr lang="ja-JP" altLang="en-US" dirty="0"/>
              <a:t>階層）</a:t>
            </a:r>
            <a:endParaRPr lang="en-US" altLang="ja-JP" dirty="0"/>
          </a:p>
          <a:p>
            <a:pPr marL="0" indent="0">
              <a:buNone/>
            </a:pPr>
            <a:r>
              <a:rPr lang="en-US" altLang="ja-JP" dirty="0"/>
              <a:t>		</a:t>
            </a:r>
            <a:r>
              <a:rPr lang="ja-JP" altLang="en-US" dirty="0"/>
              <a:t>語彙素としての活用の性質</a:t>
            </a:r>
            <a:endParaRPr lang="en-US" altLang="ja-JP" dirty="0"/>
          </a:p>
          <a:p>
            <a:pPr marL="0" indent="0">
              <a:buNone/>
            </a:pPr>
            <a:r>
              <a:rPr lang="ja-JP" altLang="en-US" b="1" dirty="0"/>
              <a:t>活用形</a:t>
            </a:r>
            <a:r>
              <a:rPr lang="en-US" altLang="ja-JP" dirty="0"/>
              <a:t>:	</a:t>
            </a:r>
            <a:r>
              <a:rPr lang="ja-JP" altLang="en-US" dirty="0"/>
              <a:t>活用語について書字形出現形（発音形出現形）が</a:t>
            </a:r>
            <a:r>
              <a:rPr lang="ja-JP" altLang="en-US" dirty="0" err="1"/>
              <a:t>ど</a:t>
            </a:r>
            <a:r>
              <a:rPr lang="en-US" altLang="ja-JP" dirty="0"/>
              <a:t>			</a:t>
            </a:r>
            <a:r>
              <a:rPr lang="ja-JP" altLang="en-US" dirty="0"/>
              <a:t>の形態かを表す（</a:t>
            </a:r>
            <a:r>
              <a:rPr lang="en-US" altLang="ja-JP" dirty="0"/>
              <a:t>2</a:t>
            </a:r>
            <a:r>
              <a:rPr lang="ja-JP" altLang="en-US" dirty="0"/>
              <a:t>階層）</a:t>
            </a:r>
            <a:endParaRPr lang="en-US" altLang="ja-JP" dirty="0"/>
          </a:p>
          <a:p>
            <a:pPr marL="0" indent="0">
              <a:buNone/>
            </a:pPr>
            <a:r>
              <a:rPr kumimoji="1" lang="en-US" altLang="ja-JP" dirty="0"/>
              <a:t>		</a:t>
            </a:r>
            <a:r>
              <a:rPr kumimoji="1" lang="ja-JP" altLang="en-US" dirty="0"/>
              <a:t>出現形としての活用の性質</a:t>
            </a:r>
            <a:endParaRPr kumimoji="1" lang="en-US" altLang="ja-JP" dirty="0"/>
          </a:p>
          <a:p>
            <a:pPr marL="0" indent="0">
              <a:buNone/>
            </a:pPr>
            <a:endParaRPr lang="en-US" altLang="ja-JP" dirty="0"/>
          </a:p>
          <a:p>
            <a:pPr marL="0" indent="0">
              <a:buNone/>
            </a:pPr>
            <a:r>
              <a:rPr lang="ja-JP" altLang="ja-JP" dirty="0"/>
              <a:t>活用語は</a:t>
            </a:r>
            <a:r>
              <a:rPr lang="en-US" altLang="ja-JP" dirty="0"/>
              <a:t>1</a:t>
            </a:r>
            <a:r>
              <a:rPr lang="ja-JP" altLang="ja-JP" dirty="0" err="1"/>
              <a:t>つの</a:t>
            </a:r>
            <a:r>
              <a:rPr lang="ja-JP" altLang="ja-JP" dirty="0"/>
              <a:t>語彙素（語彙素読み）に対して、語形・書字形（発音形）・書字形出現形（発音形出現形）・活用形について、異なる要素を持つ</a:t>
            </a: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49</a:t>
            </a:fld>
            <a:endParaRPr lang="ja-JP" altLang="en-US"/>
          </a:p>
        </p:txBody>
      </p:sp>
    </p:spTree>
    <p:extLst>
      <p:ext uri="{BB962C8B-B14F-4D97-AF65-F5344CB8AC3E}">
        <p14:creationId xmlns:p14="http://schemas.microsoft.com/office/powerpoint/2010/main" val="3725803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形態論情報</a:t>
            </a:r>
            <a:br>
              <a:rPr kumimoji="1" lang="en-US" altLang="ja-JP" dirty="0"/>
            </a:br>
            <a:r>
              <a:rPr lang="en-US" altLang="ja-JP" dirty="0"/>
              <a:t>	</a:t>
            </a:r>
            <a:r>
              <a:rPr lang="ja-JP" altLang="en-US" sz="3600" dirty="0">
                <a:solidFill>
                  <a:prstClr val="black"/>
                </a:solidFill>
              </a:rPr>
              <a:t>語彙素読み・語彙素・語形・書字形・書字形出現形</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50</a:t>
            </a:fld>
            <a:endParaRPr lang="ja-JP" altLang="en-US"/>
          </a:p>
        </p:txBody>
      </p:sp>
      <p:sp>
        <p:nvSpPr>
          <p:cNvPr id="51" name="四角形: 角を丸くする 1">
            <a:extLst>
              <a:ext uri="{FF2B5EF4-FFF2-40B4-BE49-F238E27FC236}">
                <a16:creationId xmlns:a16="http://schemas.microsoft.com/office/drawing/2014/main" id="{45C61555-B4F1-46F9-B7FD-00AA35D7173F}"/>
              </a:ext>
            </a:extLst>
          </p:cNvPr>
          <p:cNvSpPr/>
          <p:nvPr/>
        </p:nvSpPr>
        <p:spPr>
          <a:xfrm>
            <a:off x="492862" y="1532466"/>
            <a:ext cx="2130356" cy="5120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ja-JP" altLang="en-US" dirty="0">
                <a:latin typeface="メイリオ" panose="020B0604030504040204" pitchFamily="50" charset="-128"/>
                <a:ea typeface="メイリオ" panose="020B0604030504040204" pitchFamily="50" charset="-128"/>
              </a:rPr>
              <a:t>語彙素</a:t>
            </a:r>
            <a:endParaRPr lang="en-US" altLang="ja-JP" dirty="0">
              <a:latin typeface="メイリオ" panose="020B0604030504040204" pitchFamily="50" charset="-128"/>
              <a:ea typeface="メイリオ" panose="020B0604030504040204" pitchFamily="50" charset="-128"/>
            </a:endParaRPr>
          </a:p>
          <a:p>
            <a:pPr algn="ctr"/>
            <a:r>
              <a:rPr kumimoji="1" lang="ja-JP" altLang="en-US" sz="1400" dirty="0">
                <a:latin typeface="メイリオ" panose="020B0604030504040204" pitchFamily="50" charset="-128"/>
                <a:ea typeface="メイリオ" panose="020B0604030504040204" pitchFamily="50" charset="-128"/>
              </a:rPr>
              <a:t>（語彙素読み）</a:t>
            </a:r>
            <a:endParaRPr kumimoji="1" lang="en-US" altLang="ja-JP" sz="1400" dirty="0">
              <a:latin typeface="メイリオ" panose="020B0604030504040204" pitchFamily="50" charset="-128"/>
              <a:ea typeface="メイリオ" panose="020B0604030504040204" pitchFamily="50" charset="-128"/>
            </a:endParaRPr>
          </a:p>
        </p:txBody>
      </p:sp>
      <p:sp>
        <p:nvSpPr>
          <p:cNvPr id="52" name="四角形: 角を丸くする 3">
            <a:extLst>
              <a:ext uri="{FF2B5EF4-FFF2-40B4-BE49-F238E27FC236}">
                <a16:creationId xmlns:a16="http://schemas.microsoft.com/office/drawing/2014/main" id="{D364F66A-D81C-4A68-B6B5-656F052BF750}"/>
              </a:ext>
            </a:extLst>
          </p:cNvPr>
          <p:cNvSpPr/>
          <p:nvPr/>
        </p:nvSpPr>
        <p:spPr>
          <a:xfrm>
            <a:off x="5057058" y="1532466"/>
            <a:ext cx="2130356" cy="5120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ja-JP" altLang="en-US" dirty="0">
                <a:latin typeface="メイリオ" panose="020B0604030504040204" pitchFamily="50" charset="-128"/>
                <a:ea typeface="メイリオ" panose="020B0604030504040204" pitchFamily="50" charset="-128"/>
              </a:rPr>
              <a:t>書字形</a:t>
            </a:r>
            <a:endParaRPr lang="en-US" altLang="ja-JP" dirty="0">
              <a:latin typeface="メイリオ" panose="020B0604030504040204" pitchFamily="50" charset="-128"/>
              <a:ea typeface="メイリオ" panose="020B0604030504040204" pitchFamily="50" charset="-128"/>
            </a:endParaRPr>
          </a:p>
          <a:p>
            <a:pPr algn="ctr"/>
            <a:r>
              <a:rPr kumimoji="1" lang="ja-JP" altLang="en-US" sz="1400" dirty="0">
                <a:latin typeface="メイリオ" panose="020B0604030504040204" pitchFamily="50" charset="-128"/>
                <a:ea typeface="メイリオ" panose="020B0604030504040204" pitchFamily="50" charset="-128"/>
              </a:rPr>
              <a:t>（発音形）</a:t>
            </a:r>
            <a:endParaRPr kumimoji="1" lang="en-US" altLang="ja-JP" sz="1400" dirty="0">
              <a:latin typeface="メイリオ" panose="020B0604030504040204" pitchFamily="50" charset="-128"/>
              <a:ea typeface="メイリオ" panose="020B0604030504040204" pitchFamily="50" charset="-128"/>
            </a:endParaRPr>
          </a:p>
          <a:p>
            <a:pPr algn="ctr"/>
            <a:endParaRPr kumimoji="1" lang="en-US" altLang="ja-JP" dirty="0">
              <a:latin typeface="メイリオ" panose="020B0604030504040204" pitchFamily="50" charset="-128"/>
              <a:ea typeface="メイリオ" panose="020B0604030504040204" pitchFamily="50" charset="-128"/>
            </a:endParaRPr>
          </a:p>
        </p:txBody>
      </p:sp>
      <p:sp>
        <p:nvSpPr>
          <p:cNvPr id="53" name="四角形: 角を丸くする 5">
            <a:extLst>
              <a:ext uri="{FF2B5EF4-FFF2-40B4-BE49-F238E27FC236}">
                <a16:creationId xmlns:a16="http://schemas.microsoft.com/office/drawing/2014/main" id="{0161F4A4-6469-4B0C-B69B-9815BA290E26}"/>
              </a:ext>
            </a:extLst>
          </p:cNvPr>
          <p:cNvSpPr/>
          <p:nvPr/>
        </p:nvSpPr>
        <p:spPr>
          <a:xfrm>
            <a:off x="7339156" y="1532466"/>
            <a:ext cx="2130356" cy="5120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kumimoji="1" lang="ja-JP" altLang="en-US" dirty="0">
                <a:latin typeface="メイリオ" panose="020B0604030504040204" pitchFamily="50" charset="-128"/>
                <a:ea typeface="メイリオ" panose="020B0604030504040204" pitchFamily="50" charset="-128"/>
              </a:rPr>
              <a:t>書字形出現形</a:t>
            </a:r>
            <a:endParaRPr kumimoji="1" lang="en-US" altLang="ja-JP" dirty="0">
              <a:latin typeface="メイリオ" panose="020B0604030504040204" pitchFamily="50" charset="-128"/>
              <a:ea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rPr>
              <a:t>（発音形出現形）</a:t>
            </a:r>
            <a:endParaRPr kumimoji="1" lang="en-US" altLang="ja-JP" sz="1400" dirty="0">
              <a:latin typeface="メイリオ" panose="020B0604030504040204" pitchFamily="50" charset="-128"/>
              <a:ea typeface="メイリオ" panose="020B0604030504040204" pitchFamily="50" charset="-128"/>
            </a:endParaRPr>
          </a:p>
        </p:txBody>
      </p:sp>
      <p:sp>
        <p:nvSpPr>
          <p:cNvPr id="54" name="四角形: 角を丸くする 24">
            <a:extLst>
              <a:ext uri="{FF2B5EF4-FFF2-40B4-BE49-F238E27FC236}">
                <a16:creationId xmlns:a16="http://schemas.microsoft.com/office/drawing/2014/main" id="{ABB3E6CB-9B16-4280-B892-FFE42DFC57A0}"/>
              </a:ext>
            </a:extLst>
          </p:cNvPr>
          <p:cNvSpPr/>
          <p:nvPr/>
        </p:nvSpPr>
        <p:spPr>
          <a:xfrm>
            <a:off x="2774960" y="1532466"/>
            <a:ext cx="2130356" cy="5120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kumimoji="1" lang="ja-JP" altLang="en-US" dirty="0">
                <a:latin typeface="メイリオ" panose="020B0604030504040204" pitchFamily="50" charset="-128"/>
                <a:ea typeface="メイリオ" panose="020B0604030504040204" pitchFamily="50" charset="-128"/>
              </a:rPr>
              <a:t>語形</a:t>
            </a:r>
            <a:endParaRPr kumimoji="1" lang="en-US" altLang="ja-JP" dirty="0">
              <a:latin typeface="メイリオ" panose="020B0604030504040204" pitchFamily="50" charset="-128"/>
              <a:ea typeface="メイリオ" panose="020B0604030504040204" pitchFamily="50" charset="-128"/>
            </a:endParaRPr>
          </a:p>
        </p:txBody>
      </p:sp>
      <p:sp>
        <p:nvSpPr>
          <p:cNvPr id="55" name="四角形: 角を丸くする 25">
            <a:extLst>
              <a:ext uri="{FF2B5EF4-FFF2-40B4-BE49-F238E27FC236}">
                <a16:creationId xmlns:a16="http://schemas.microsoft.com/office/drawing/2014/main" id="{20535205-063E-434C-8DB9-29EE081E784C}"/>
              </a:ext>
            </a:extLst>
          </p:cNvPr>
          <p:cNvSpPr/>
          <p:nvPr/>
        </p:nvSpPr>
        <p:spPr>
          <a:xfrm>
            <a:off x="717550" y="2969514"/>
            <a:ext cx="1689863" cy="68199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走る</a:t>
            </a:r>
            <a:endParaRPr kumimoji="1" lang="en-US" altLang="ja-JP"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（ハシル）</a:t>
            </a:r>
            <a:endParaRPr kumimoji="1" lang="en-GB" sz="1600" dirty="0">
              <a:latin typeface="メイリオ" panose="020B0604030504040204" pitchFamily="50" charset="-128"/>
              <a:ea typeface="メイリオ" panose="020B0604030504040204" pitchFamily="50" charset="-128"/>
            </a:endParaRPr>
          </a:p>
        </p:txBody>
      </p:sp>
      <p:sp>
        <p:nvSpPr>
          <p:cNvPr id="56" name="四角形: 角を丸くする 27">
            <a:extLst>
              <a:ext uri="{FF2B5EF4-FFF2-40B4-BE49-F238E27FC236}">
                <a16:creationId xmlns:a16="http://schemas.microsoft.com/office/drawing/2014/main" id="{A7987ED4-EC2F-49BF-80F5-D3EA5F4ED7F9}"/>
              </a:ext>
            </a:extLst>
          </p:cNvPr>
          <p:cNvSpPr/>
          <p:nvPr/>
        </p:nvSpPr>
        <p:spPr>
          <a:xfrm>
            <a:off x="2995207" y="2469763"/>
            <a:ext cx="1689863" cy="68199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ハシル</a:t>
            </a:r>
            <a:endParaRPr kumimoji="1" lang="en-GB" dirty="0">
              <a:latin typeface="メイリオ" panose="020B0604030504040204" pitchFamily="50" charset="-128"/>
              <a:ea typeface="メイリオ" panose="020B0604030504040204" pitchFamily="50" charset="-128"/>
            </a:endParaRPr>
          </a:p>
        </p:txBody>
      </p:sp>
      <p:sp>
        <p:nvSpPr>
          <p:cNvPr id="57" name="四角形: 角を丸くする 28">
            <a:extLst>
              <a:ext uri="{FF2B5EF4-FFF2-40B4-BE49-F238E27FC236}">
                <a16:creationId xmlns:a16="http://schemas.microsoft.com/office/drawing/2014/main" id="{FAD099BE-D906-4ECC-AE55-05B85C293290}"/>
              </a:ext>
            </a:extLst>
          </p:cNvPr>
          <p:cNvSpPr/>
          <p:nvPr/>
        </p:nvSpPr>
        <p:spPr>
          <a:xfrm>
            <a:off x="2995207" y="4286398"/>
            <a:ext cx="1689863" cy="68199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メイリオ" panose="020B0604030504040204" pitchFamily="50" charset="-128"/>
                <a:ea typeface="メイリオ" panose="020B0604030504040204" pitchFamily="50" charset="-128"/>
              </a:rPr>
              <a:t>ハシレル</a:t>
            </a:r>
            <a:endParaRPr kumimoji="1" lang="en-GB" dirty="0">
              <a:latin typeface="メイリオ" panose="020B0604030504040204" pitchFamily="50" charset="-128"/>
              <a:ea typeface="メイリオ" panose="020B0604030504040204" pitchFamily="50" charset="-128"/>
            </a:endParaRPr>
          </a:p>
        </p:txBody>
      </p:sp>
      <p:sp>
        <p:nvSpPr>
          <p:cNvPr id="58" name="四角形: 角を丸くする 30">
            <a:extLst>
              <a:ext uri="{FF2B5EF4-FFF2-40B4-BE49-F238E27FC236}">
                <a16:creationId xmlns:a16="http://schemas.microsoft.com/office/drawing/2014/main" id="{BA5A05F1-483C-49F7-9113-CF59C265F543}"/>
              </a:ext>
            </a:extLst>
          </p:cNvPr>
          <p:cNvSpPr/>
          <p:nvPr/>
        </p:nvSpPr>
        <p:spPr>
          <a:xfrm>
            <a:off x="5277304" y="2162384"/>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はしる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59" name="四角形: 角を丸くする 31">
            <a:extLst>
              <a:ext uri="{FF2B5EF4-FFF2-40B4-BE49-F238E27FC236}">
                <a16:creationId xmlns:a16="http://schemas.microsoft.com/office/drawing/2014/main" id="{C4D7C9A2-4FC6-4F48-8943-9A75731CA069}"/>
              </a:ext>
            </a:extLst>
          </p:cNvPr>
          <p:cNvSpPr/>
          <p:nvPr/>
        </p:nvSpPr>
        <p:spPr>
          <a:xfrm>
            <a:off x="5269574" y="2646225"/>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メイリオ" panose="020B0604030504040204" pitchFamily="50" charset="-128"/>
                <a:ea typeface="メイリオ" panose="020B0604030504040204" pitchFamily="50" charset="-128"/>
              </a:rPr>
              <a:t>ばしる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（バシル）</a:t>
            </a:r>
            <a:endParaRPr kumimoji="1" lang="en-GB" sz="1100" dirty="0">
              <a:latin typeface="メイリオ" panose="020B0604030504040204" pitchFamily="50" charset="-128"/>
              <a:ea typeface="メイリオ" panose="020B0604030504040204" pitchFamily="50" charset="-128"/>
            </a:endParaRPr>
          </a:p>
        </p:txBody>
      </p:sp>
      <p:sp>
        <p:nvSpPr>
          <p:cNvPr id="60" name="四角形: 角を丸くする 33">
            <a:extLst>
              <a:ext uri="{FF2B5EF4-FFF2-40B4-BE49-F238E27FC236}">
                <a16:creationId xmlns:a16="http://schemas.microsoft.com/office/drawing/2014/main" id="{38D7B94F-F9E2-4B91-A944-93294F403F41}"/>
              </a:ext>
            </a:extLst>
          </p:cNvPr>
          <p:cNvSpPr/>
          <p:nvPr/>
        </p:nvSpPr>
        <p:spPr>
          <a:xfrm>
            <a:off x="5289348" y="3130067"/>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err="1">
                <a:latin typeface="メイリオ" panose="020B0604030504040204" pitchFamily="50" charset="-128"/>
                <a:ea typeface="メイリオ" panose="020B0604030504040204" pitchFamily="50" charset="-128"/>
              </a:rPr>
              <a:t>疾る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61" name="四角形: 角を丸くする 34">
            <a:extLst>
              <a:ext uri="{FF2B5EF4-FFF2-40B4-BE49-F238E27FC236}">
                <a16:creationId xmlns:a16="http://schemas.microsoft.com/office/drawing/2014/main" id="{AB9B5617-106A-46D3-8C5B-6ADBDEEBD343}"/>
              </a:ext>
            </a:extLst>
          </p:cNvPr>
          <p:cNvSpPr/>
          <p:nvPr/>
        </p:nvSpPr>
        <p:spPr>
          <a:xfrm>
            <a:off x="5269573" y="3631720"/>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メイリオ" panose="020B0604030504040204" pitchFamily="50" charset="-128"/>
                <a:ea typeface="メイリオ" panose="020B0604030504040204" pitchFamily="50" charset="-128"/>
              </a:rPr>
              <a:t>走る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62" name="四角形: 角を丸くする 35">
            <a:extLst>
              <a:ext uri="{FF2B5EF4-FFF2-40B4-BE49-F238E27FC236}">
                <a16:creationId xmlns:a16="http://schemas.microsoft.com/office/drawing/2014/main" id="{A2EA356E-7438-435C-A3D8-0C78C5018C9D}"/>
              </a:ext>
            </a:extLst>
          </p:cNvPr>
          <p:cNvSpPr/>
          <p:nvPr/>
        </p:nvSpPr>
        <p:spPr>
          <a:xfrm>
            <a:off x="5277304" y="4107739"/>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err="1">
                <a:latin typeface="メイリオ" panose="020B0604030504040204" pitchFamily="50" charset="-128"/>
                <a:ea typeface="メイリオ" panose="020B0604030504040204" pitchFamily="50" charset="-128"/>
              </a:rPr>
              <a:t>馳る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63" name="四角形: 角を丸くする 37">
            <a:extLst>
              <a:ext uri="{FF2B5EF4-FFF2-40B4-BE49-F238E27FC236}">
                <a16:creationId xmlns:a16="http://schemas.microsoft.com/office/drawing/2014/main" id="{C9AD9459-F1A8-4D48-AFF2-C6926E7F2C26}"/>
              </a:ext>
            </a:extLst>
          </p:cNvPr>
          <p:cNvSpPr/>
          <p:nvPr/>
        </p:nvSpPr>
        <p:spPr>
          <a:xfrm>
            <a:off x="5255698" y="4583758"/>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latin typeface="メイリオ" panose="020B0604030504040204" pitchFamily="50" charset="-128"/>
                <a:ea typeface="メイリオ" panose="020B0604030504040204" pitchFamily="50" charset="-128"/>
              </a:rPr>
              <a:t>帆走る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64" name="四角形: 角を丸くする 38">
            <a:extLst>
              <a:ext uri="{FF2B5EF4-FFF2-40B4-BE49-F238E27FC236}">
                <a16:creationId xmlns:a16="http://schemas.microsoft.com/office/drawing/2014/main" id="{C52A09AE-59B8-4039-9B2B-6EB8550C0389}"/>
              </a:ext>
            </a:extLst>
          </p:cNvPr>
          <p:cNvSpPr/>
          <p:nvPr/>
        </p:nvSpPr>
        <p:spPr>
          <a:xfrm>
            <a:off x="5269573" y="5067600"/>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メイリオ" panose="020B0604030504040204" pitchFamily="50" charset="-128"/>
                <a:ea typeface="メイリオ" panose="020B0604030504040204" pitchFamily="50" charset="-128"/>
              </a:rPr>
              <a:t>奔しる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cxnSp>
        <p:nvCxnSpPr>
          <p:cNvPr id="65" name="直線コネクタ 64">
            <a:extLst>
              <a:ext uri="{FF2B5EF4-FFF2-40B4-BE49-F238E27FC236}">
                <a16:creationId xmlns:a16="http://schemas.microsoft.com/office/drawing/2014/main" id="{DF04A918-3CFE-407A-B46F-6D7F48EA2DC1}"/>
              </a:ext>
            </a:extLst>
          </p:cNvPr>
          <p:cNvCxnSpPr>
            <a:cxnSpLocks/>
            <a:stCxn id="55" idx="3"/>
            <a:endCxn id="56" idx="1"/>
          </p:cNvCxnSpPr>
          <p:nvPr/>
        </p:nvCxnSpPr>
        <p:spPr>
          <a:xfrm flipV="1">
            <a:off x="2407414" y="2810763"/>
            <a:ext cx="587793" cy="499751"/>
          </a:xfrm>
          <a:prstGeom prst="line">
            <a:avLst/>
          </a:prstGeom>
        </p:spPr>
        <p:style>
          <a:lnRef idx="3">
            <a:schemeClr val="dk1"/>
          </a:lnRef>
          <a:fillRef idx="0">
            <a:schemeClr val="dk1"/>
          </a:fillRef>
          <a:effectRef idx="2">
            <a:schemeClr val="dk1"/>
          </a:effectRef>
          <a:fontRef idx="minor">
            <a:schemeClr val="tx1"/>
          </a:fontRef>
        </p:style>
      </p:cxnSp>
      <p:cxnSp>
        <p:nvCxnSpPr>
          <p:cNvPr id="66" name="直線コネクタ 65">
            <a:extLst>
              <a:ext uri="{FF2B5EF4-FFF2-40B4-BE49-F238E27FC236}">
                <a16:creationId xmlns:a16="http://schemas.microsoft.com/office/drawing/2014/main" id="{89E4856F-FBBB-4B71-980C-7E75A161F888}"/>
              </a:ext>
            </a:extLst>
          </p:cNvPr>
          <p:cNvCxnSpPr>
            <a:cxnSpLocks/>
            <a:stCxn id="55" idx="3"/>
            <a:endCxn id="57" idx="1"/>
          </p:cNvCxnSpPr>
          <p:nvPr/>
        </p:nvCxnSpPr>
        <p:spPr>
          <a:xfrm>
            <a:off x="2407414" y="3310514"/>
            <a:ext cx="587793" cy="1316884"/>
          </a:xfrm>
          <a:prstGeom prst="line">
            <a:avLst/>
          </a:prstGeom>
        </p:spPr>
        <p:style>
          <a:lnRef idx="3">
            <a:schemeClr val="dk1"/>
          </a:lnRef>
          <a:fillRef idx="0">
            <a:schemeClr val="dk1"/>
          </a:fillRef>
          <a:effectRef idx="2">
            <a:schemeClr val="dk1"/>
          </a:effectRef>
          <a:fontRef idx="minor">
            <a:schemeClr val="tx1"/>
          </a:fontRef>
        </p:style>
      </p:cxnSp>
      <p:cxnSp>
        <p:nvCxnSpPr>
          <p:cNvPr id="67" name="直線コネクタ 66">
            <a:extLst>
              <a:ext uri="{FF2B5EF4-FFF2-40B4-BE49-F238E27FC236}">
                <a16:creationId xmlns:a16="http://schemas.microsoft.com/office/drawing/2014/main" id="{6A41BC89-D461-4F16-BB36-04F9CC92C403}"/>
              </a:ext>
            </a:extLst>
          </p:cNvPr>
          <p:cNvCxnSpPr>
            <a:cxnSpLocks/>
            <a:stCxn id="56" idx="3"/>
            <a:endCxn id="58" idx="1"/>
          </p:cNvCxnSpPr>
          <p:nvPr/>
        </p:nvCxnSpPr>
        <p:spPr>
          <a:xfrm flipV="1">
            <a:off x="4685070" y="2375564"/>
            <a:ext cx="592234" cy="435199"/>
          </a:xfrm>
          <a:prstGeom prst="line">
            <a:avLst/>
          </a:prstGeom>
        </p:spPr>
        <p:style>
          <a:lnRef idx="3">
            <a:schemeClr val="dk1"/>
          </a:lnRef>
          <a:fillRef idx="0">
            <a:schemeClr val="dk1"/>
          </a:fillRef>
          <a:effectRef idx="2">
            <a:schemeClr val="dk1"/>
          </a:effectRef>
          <a:fontRef idx="minor">
            <a:schemeClr val="tx1"/>
          </a:fontRef>
        </p:style>
      </p:cxnSp>
      <p:cxnSp>
        <p:nvCxnSpPr>
          <p:cNvPr id="68" name="直線コネクタ 67">
            <a:extLst>
              <a:ext uri="{FF2B5EF4-FFF2-40B4-BE49-F238E27FC236}">
                <a16:creationId xmlns:a16="http://schemas.microsoft.com/office/drawing/2014/main" id="{5A0AC4DA-DD06-4214-8597-5E63F92EB684}"/>
              </a:ext>
            </a:extLst>
          </p:cNvPr>
          <p:cNvCxnSpPr>
            <a:cxnSpLocks/>
            <a:stCxn id="56" idx="3"/>
            <a:endCxn id="59" idx="1"/>
          </p:cNvCxnSpPr>
          <p:nvPr/>
        </p:nvCxnSpPr>
        <p:spPr>
          <a:xfrm>
            <a:off x="4685070" y="2810763"/>
            <a:ext cx="584504" cy="48642"/>
          </a:xfrm>
          <a:prstGeom prst="line">
            <a:avLst/>
          </a:prstGeom>
        </p:spPr>
        <p:style>
          <a:lnRef idx="3">
            <a:schemeClr val="dk1"/>
          </a:lnRef>
          <a:fillRef idx="0">
            <a:schemeClr val="dk1"/>
          </a:fillRef>
          <a:effectRef idx="2">
            <a:schemeClr val="dk1"/>
          </a:effectRef>
          <a:fontRef idx="minor">
            <a:schemeClr val="tx1"/>
          </a:fontRef>
        </p:style>
      </p:cxnSp>
      <p:cxnSp>
        <p:nvCxnSpPr>
          <p:cNvPr id="69" name="直線コネクタ 68">
            <a:extLst>
              <a:ext uri="{FF2B5EF4-FFF2-40B4-BE49-F238E27FC236}">
                <a16:creationId xmlns:a16="http://schemas.microsoft.com/office/drawing/2014/main" id="{E6983B8B-3256-4C00-B57F-A50916F591E5}"/>
              </a:ext>
            </a:extLst>
          </p:cNvPr>
          <p:cNvCxnSpPr>
            <a:cxnSpLocks/>
            <a:stCxn id="56" idx="3"/>
            <a:endCxn id="60" idx="1"/>
          </p:cNvCxnSpPr>
          <p:nvPr/>
        </p:nvCxnSpPr>
        <p:spPr>
          <a:xfrm>
            <a:off x="4685070" y="2810763"/>
            <a:ext cx="604278" cy="532484"/>
          </a:xfrm>
          <a:prstGeom prst="line">
            <a:avLst/>
          </a:prstGeom>
        </p:spPr>
        <p:style>
          <a:lnRef idx="3">
            <a:schemeClr val="dk1"/>
          </a:lnRef>
          <a:fillRef idx="0">
            <a:schemeClr val="dk1"/>
          </a:fillRef>
          <a:effectRef idx="2">
            <a:schemeClr val="dk1"/>
          </a:effectRef>
          <a:fontRef idx="minor">
            <a:schemeClr val="tx1"/>
          </a:fontRef>
        </p:style>
      </p:cxnSp>
      <p:cxnSp>
        <p:nvCxnSpPr>
          <p:cNvPr id="70" name="直線コネクタ 69">
            <a:extLst>
              <a:ext uri="{FF2B5EF4-FFF2-40B4-BE49-F238E27FC236}">
                <a16:creationId xmlns:a16="http://schemas.microsoft.com/office/drawing/2014/main" id="{AF868422-010C-49BB-A32A-A07C3390A7A7}"/>
              </a:ext>
            </a:extLst>
          </p:cNvPr>
          <p:cNvCxnSpPr>
            <a:cxnSpLocks/>
            <a:stCxn id="56" idx="3"/>
            <a:endCxn id="61" idx="1"/>
          </p:cNvCxnSpPr>
          <p:nvPr/>
        </p:nvCxnSpPr>
        <p:spPr>
          <a:xfrm>
            <a:off x="4685070" y="2810763"/>
            <a:ext cx="584503" cy="1034137"/>
          </a:xfrm>
          <a:prstGeom prst="line">
            <a:avLst/>
          </a:prstGeom>
        </p:spPr>
        <p:style>
          <a:lnRef idx="3">
            <a:schemeClr val="dk1"/>
          </a:lnRef>
          <a:fillRef idx="0">
            <a:schemeClr val="dk1"/>
          </a:fillRef>
          <a:effectRef idx="2">
            <a:schemeClr val="dk1"/>
          </a:effectRef>
          <a:fontRef idx="minor">
            <a:schemeClr val="tx1"/>
          </a:fontRef>
        </p:style>
      </p:cxnSp>
      <p:cxnSp>
        <p:nvCxnSpPr>
          <p:cNvPr id="71" name="直線コネクタ 70">
            <a:extLst>
              <a:ext uri="{FF2B5EF4-FFF2-40B4-BE49-F238E27FC236}">
                <a16:creationId xmlns:a16="http://schemas.microsoft.com/office/drawing/2014/main" id="{DF6066BC-38C4-4A86-928B-86F2F3B7F6D1}"/>
              </a:ext>
            </a:extLst>
          </p:cNvPr>
          <p:cNvCxnSpPr>
            <a:cxnSpLocks/>
            <a:stCxn id="56" idx="3"/>
            <a:endCxn id="62" idx="1"/>
          </p:cNvCxnSpPr>
          <p:nvPr/>
        </p:nvCxnSpPr>
        <p:spPr>
          <a:xfrm>
            <a:off x="4685070" y="2810763"/>
            <a:ext cx="592234" cy="1510156"/>
          </a:xfrm>
          <a:prstGeom prst="line">
            <a:avLst/>
          </a:prstGeom>
        </p:spPr>
        <p:style>
          <a:lnRef idx="3">
            <a:schemeClr val="dk1"/>
          </a:lnRef>
          <a:fillRef idx="0">
            <a:schemeClr val="dk1"/>
          </a:fillRef>
          <a:effectRef idx="2">
            <a:schemeClr val="dk1"/>
          </a:effectRef>
          <a:fontRef idx="minor">
            <a:schemeClr val="tx1"/>
          </a:fontRef>
        </p:style>
      </p:cxnSp>
      <p:cxnSp>
        <p:nvCxnSpPr>
          <p:cNvPr id="72" name="直線コネクタ 71">
            <a:extLst>
              <a:ext uri="{FF2B5EF4-FFF2-40B4-BE49-F238E27FC236}">
                <a16:creationId xmlns:a16="http://schemas.microsoft.com/office/drawing/2014/main" id="{0E67F112-906C-43F2-A1F4-05ED10CB5234}"/>
              </a:ext>
            </a:extLst>
          </p:cNvPr>
          <p:cNvCxnSpPr>
            <a:cxnSpLocks/>
            <a:stCxn id="56" idx="3"/>
            <a:endCxn id="63" idx="1"/>
          </p:cNvCxnSpPr>
          <p:nvPr/>
        </p:nvCxnSpPr>
        <p:spPr>
          <a:xfrm>
            <a:off x="4685070" y="2810763"/>
            <a:ext cx="570628" cy="1986175"/>
          </a:xfrm>
          <a:prstGeom prst="line">
            <a:avLst/>
          </a:prstGeom>
        </p:spPr>
        <p:style>
          <a:lnRef idx="3">
            <a:schemeClr val="dk1"/>
          </a:lnRef>
          <a:fillRef idx="0">
            <a:schemeClr val="dk1"/>
          </a:fillRef>
          <a:effectRef idx="2">
            <a:schemeClr val="dk1"/>
          </a:effectRef>
          <a:fontRef idx="minor">
            <a:schemeClr val="tx1"/>
          </a:fontRef>
        </p:style>
      </p:cxnSp>
      <p:cxnSp>
        <p:nvCxnSpPr>
          <p:cNvPr id="73" name="直線コネクタ 72">
            <a:extLst>
              <a:ext uri="{FF2B5EF4-FFF2-40B4-BE49-F238E27FC236}">
                <a16:creationId xmlns:a16="http://schemas.microsoft.com/office/drawing/2014/main" id="{10D8E61C-2526-4CA8-B51E-3C5486671A7E}"/>
              </a:ext>
            </a:extLst>
          </p:cNvPr>
          <p:cNvCxnSpPr>
            <a:cxnSpLocks/>
            <a:stCxn id="56" idx="3"/>
            <a:endCxn id="64" idx="1"/>
          </p:cNvCxnSpPr>
          <p:nvPr/>
        </p:nvCxnSpPr>
        <p:spPr>
          <a:xfrm>
            <a:off x="4685070" y="2810763"/>
            <a:ext cx="584503" cy="2470017"/>
          </a:xfrm>
          <a:prstGeom prst="line">
            <a:avLst/>
          </a:prstGeom>
        </p:spPr>
        <p:style>
          <a:lnRef idx="3">
            <a:schemeClr val="dk1"/>
          </a:lnRef>
          <a:fillRef idx="0">
            <a:schemeClr val="dk1"/>
          </a:fillRef>
          <a:effectRef idx="2">
            <a:schemeClr val="dk1"/>
          </a:effectRef>
          <a:fontRef idx="minor">
            <a:schemeClr val="tx1"/>
          </a:fontRef>
        </p:style>
      </p:cxnSp>
      <p:sp>
        <p:nvSpPr>
          <p:cNvPr id="74" name="四角形: 角を丸くする 86">
            <a:extLst>
              <a:ext uri="{FF2B5EF4-FFF2-40B4-BE49-F238E27FC236}">
                <a16:creationId xmlns:a16="http://schemas.microsoft.com/office/drawing/2014/main" id="{A252EAF9-847F-4585-9307-53BCCFA71DC1}"/>
              </a:ext>
            </a:extLst>
          </p:cNvPr>
          <p:cNvSpPr/>
          <p:nvPr/>
        </p:nvSpPr>
        <p:spPr>
          <a:xfrm>
            <a:off x="9612911" y="1537923"/>
            <a:ext cx="2130356" cy="5120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kumimoji="1" lang="ja-JP" altLang="en-US" sz="1600" dirty="0">
                <a:latin typeface="メイリオ" panose="020B0604030504040204" pitchFamily="50" charset="-128"/>
                <a:ea typeface="メイリオ" panose="020B0604030504040204" pitchFamily="50" charset="-128"/>
              </a:rPr>
              <a:t>活用形</a:t>
            </a:r>
            <a:endParaRPr kumimoji="1" lang="en-US" altLang="ja-JP" sz="1600" dirty="0">
              <a:latin typeface="メイリオ" panose="020B0604030504040204" pitchFamily="50" charset="-128"/>
              <a:ea typeface="メイリオ" panose="020B0604030504040204" pitchFamily="50" charset="-128"/>
            </a:endParaRPr>
          </a:p>
        </p:txBody>
      </p:sp>
      <p:sp>
        <p:nvSpPr>
          <p:cNvPr id="75" name="四角形: 角を丸くする 87">
            <a:extLst>
              <a:ext uri="{FF2B5EF4-FFF2-40B4-BE49-F238E27FC236}">
                <a16:creationId xmlns:a16="http://schemas.microsoft.com/office/drawing/2014/main" id="{38B20B4F-9AD8-4BC4-B76F-E8DB137CCC29}"/>
              </a:ext>
            </a:extLst>
          </p:cNvPr>
          <p:cNvSpPr/>
          <p:nvPr/>
        </p:nvSpPr>
        <p:spPr>
          <a:xfrm>
            <a:off x="7571446" y="2159211"/>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（ハシラ）</a:t>
            </a:r>
            <a:endParaRPr kumimoji="1" lang="en-GB" sz="1100" dirty="0">
              <a:latin typeface="メイリオ" panose="020B0604030504040204" pitchFamily="50" charset="-128"/>
              <a:ea typeface="メイリオ" panose="020B0604030504040204" pitchFamily="50" charset="-128"/>
            </a:endParaRPr>
          </a:p>
        </p:txBody>
      </p:sp>
      <p:sp>
        <p:nvSpPr>
          <p:cNvPr id="76" name="四角形: 角を丸くする 88">
            <a:extLst>
              <a:ext uri="{FF2B5EF4-FFF2-40B4-BE49-F238E27FC236}">
                <a16:creationId xmlns:a16="http://schemas.microsoft.com/office/drawing/2014/main" id="{0C69E589-4F9D-4487-802B-DF6B75AFD95C}"/>
              </a:ext>
            </a:extLst>
          </p:cNvPr>
          <p:cNvSpPr/>
          <p:nvPr/>
        </p:nvSpPr>
        <p:spPr>
          <a:xfrm>
            <a:off x="7571446" y="2610028"/>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a:t>
            </a:r>
            <a:r>
              <a:rPr lang="ja-JP" altLang="en-US" sz="1100" dirty="0" err="1">
                <a:latin typeface="メイリオ" panose="020B0604030504040204" pitchFamily="50" charset="-128"/>
                <a:ea typeface="メイリオ" panose="020B0604030504040204" pitchFamily="50" charset="-128"/>
              </a:rPr>
              <a:t>っ</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（ハシッ）</a:t>
            </a:r>
            <a:endParaRPr kumimoji="1" lang="en-GB" sz="1100" dirty="0">
              <a:latin typeface="メイリオ" panose="020B0604030504040204" pitchFamily="50" charset="-128"/>
              <a:ea typeface="メイリオ" panose="020B0604030504040204" pitchFamily="50" charset="-128"/>
            </a:endParaRPr>
          </a:p>
        </p:txBody>
      </p:sp>
      <p:sp>
        <p:nvSpPr>
          <p:cNvPr id="77" name="四角形: 角を丸くする 89">
            <a:extLst>
              <a:ext uri="{FF2B5EF4-FFF2-40B4-BE49-F238E27FC236}">
                <a16:creationId xmlns:a16="http://schemas.microsoft.com/office/drawing/2014/main" id="{8040A132-2AE0-4193-BD25-134BBD751E14}"/>
              </a:ext>
            </a:extLst>
          </p:cNvPr>
          <p:cNvSpPr/>
          <p:nvPr/>
        </p:nvSpPr>
        <p:spPr>
          <a:xfrm>
            <a:off x="7571446" y="3060845"/>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a:t>
            </a:r>
            <a:r>
              <a:rPr lang="ja-JP" altLang="en-US" sz="1100" dirty="0" err="1">
                <a:latin typeface="メイリオ" panose="020B0604030504040204" pitchFamily="50" charset="-128"/>
                <a:ea typeface="メイリオ" panose="020B0604030504040204" pitchFamily="50" charset="-128"/>
              </a:rPr>
              <a:t>つ</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（ハシツ）</a:t>
            </a:r>
            <a:endParaRPr kumimoji="1" lang="en-GB" sz="1100" dirty="0">
              <a:latin typeface="メイリオ" panose="020B0604030504040204" pitchFamily="50" charset="-128"/>
              <a:ea typeface="メイリオ" panose="020B0604030504040204" pitchFamily="50" charset="-128"/>
            </a:endParaRPr>
          </a:p>
        </p:txBody>
      </p:sp>
      <p:sp>
        <p:nvSpPr>
          <p:cNvPr id="78" name="四角形: 角を丸くする 90">
            <a:extLst>
              <a:ext uri="{FF2B5EF4-FFF2-40B4-BE49-F238E27FC236}">
                <a16:creationId xmlns:a16="http://schemas.microsoft.com/office/drawing/2014/main" id="{18240B69-30E8-434E-AFE4-6C573EF7CCE7}"/>
              </a:ext>
            </a:extLst>
          </p:cNvPr>
          <p:cNvSpPr/>
          <p:nvPr/>
        </p:nvSpPr>
        <p:spPr>
          <a:xfrm>
            <a:off x="7571446" y="3511662"/>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走ら</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（ハシラ）</a:t>
            </a:r>
            <a:endParaRPr kumimoji="1" lang="en-GB" sz="1100" dirty="0">
              <a:latin typeface="メイリオ" panose="020B0604030504040204" pitchFamily="50" charset="-128"/>
              <a:ea typeface="メイリオ" panose="020B0604030504040204" pitchFamily="50" charset="-128"/>
            </a:endParaRPr>
          </a:p>
        </p:txBody>
      </p:sp>
      <p:sp>
        <p:nvSpPr>
          <p:cNvPr id="79" name="四角形: 角を丸くする 91">
            <a:extLst>
              <a:ext uri="{FF2B5EF4-FFF2-40B4-BE49-F238E27FC236}">
                <a16:creationId xmlns:a16="http://schemas.microsoft.com/office/drawing/2014/main" id="{FAE5CD8A-4FA9-4B34-BDCA-09C1E190FAEA}"/>
              </a:ext>
            </a:extLst>
          </p:cNvPr>
          <p:cNvSpPr/>
          <p:nvPr/>
        </p:nvSpPr>
        <p:spPr>
          <a:xfrm>
            <a:off x="7571446" y="3962479"/>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走り</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（ハシリ）</a:t>
            </a:r>
            <a:endParaRPr kumimoji="1" lang="en-GB" sz="1100" dirty="0">
              <a:latin typeface="メイリオ" panose="020B0604030504040204" pitchFamily="50" charset="-128"/>
              <a:ea typeface="メイリオ" panose="020B0604030504040204" pitchFamily="50" charset="-128"/>
            </a:endParaRPr>
          </a:p>
        </p:txBody>
      </p:sp>
      <p:sp>
        <p:nvSpPr>
          <p:cNvPr id="80" name="四角形: 角を丸くする 92">
            <a:extLst>
              <a:ext uri="{FF2B5EF4-FFF2-40B4-BE49-F238E27FC236}">
                <a16:creationId xmlns:a16="http://schemas.microsoft.com/office/drawing/2014/main" id="{A3EC5306-3D1E-4F40-B073-0B2E30D820EB}"/>
              </a:ext>
            </a:extLst>
          </p:cNvPr>
          <p:cNvSpPr/>
          <p:nvPr/>
        </p:nvSpPr>
        <p:spPr>
          <a:xfrm>
            <a:off x="7571446" y="4413296"/>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走る</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（ハシル）</a:t>
            </a:r>
            <a:endParaRPr kumimoji="1" lang="en-GB" sz="1100" dirty="0">
              <a:latin typeface="メイリオ" panose="020B0604030504040204" pitchFamily="50" charset="-128"/>
              <a:ea typeface="メイリオ" panose="020B0604030504040204" pitchFamily="50" charset="-128"/>
            </a:endParaRPr>
          </a:p>
        </p:txBody>
      </p:sp>
      <p:sp>
        <p:nvSpPr>
          <p:cNvPr id="81" name="四角形: 角を丸くする 93">
            <a:extLst>
              <a:ext uri="{FF2B5EF4-FFF2-40B4-BE49-F238E27FC236}">
                <a16:creationId xmlns:a16="http://schemas.microsoft.com/office/drawing/2014/main" id="{5F4AD1DB-B2F7-44AF-8044-4E2EEC220EC9}"/>
              </a:ext>
            </a:extLst>
          </p:cNvPr>
          <p:cNvSpPr/>
          <p:nvPr/>
        </p:nvSpPr>
        <p:spPr>
          <a:xfrm>
            <a:off x="7571446" y="4864113"/>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走れ</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（ハシレ）</a:t>
            </a:r>
            <a:endParaRPr kumimoji="1" lang="en-GB" sz="1100" dirty="0">
              <a:latin typeface="メイリオ" panose="020B0604030504040204" pitchFamily="50" charset="-128"/>
              <a:ea typeface="メイリオ" panose="020B0604030504040204" pitchFamily="50" charset="-128"/>
            </a:endParaRPr>
          </a:p>
        </p:txBody>
      </p:sp>
      <p:sp>
        <p:nvSpPr>
          <p:cNvPr id="82" name="四角形: 角を丸くする 94">
            <a:extLst>
              <a:ext uri="{FF2B5EF4-FFF2-40B4-BE49-F238E27FC236}">
                <a16:creationId xmlns:a16="http://schemas.microsoft.com/office/drawing/2014/main" id="{7C802CD7-593B-439E-91C1-DF0102F62221}"/>
              </a:ext>
            </a:extLst>
          </p:cNvPr>
          <p:cNvSpPr/>
          <p:nvPr/>
        </p:nvSpPr>
        <p:spPr>
          <a:xfrm>
            <a:off x="7571446" y="5314930"/>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a:t>
            </a:r>
            <a:r>
              <a:rPr lang="ja-JP" altLang="en-US" sz="1100" dirty="0" err="1">
                <a:latin typeface="メイリオ" panose="020B0604030504040204" pitchFamily="50" charset="-128"/>
                <a:ea typeface="メイリオ" panose="020B0604030504040204" pitchFamily="50" charset="-128"/>
              </a:rPr>
              <a:t>ろ</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（ハシロ）</a:t>
            </a:r>
            <a:endParaRPr kumimoji="1" lang="en-GB" sz="1100" dirty="0">
              <a:latin typeface="メイリオ" panose="020B0604030504040204" pitchFamily="50" charset="-128"/>
              <a:ea typeface="メイリオ" panose="020B0604030504040204" pitchFamily="50" charset="-128"/>
            </a:endParaRPr>
          </a:p>
        </p:txBody>
      </p:sp>
      <p:sp>
        <p:nvSpPr>
          <p:cNvPr id="83" name="四角形: 角を丸くする 95">
            <a:extLst>
              <a:ext uri="{FF2B5EF4-FFF2-40B4-BE49-F238E27FC236}">
                <a16:creationId xmlns:a16="http://schemas.microsoft.com/office/drawing/2014/main" id="{33DFB9F7-3955-459C-A09F-2DBDE0AD15D3}"/>
              </a:ext>
            </a:extLst>
          </p:cNvPr>
          <p:cNvSpPr/>
          <p:nvPr/>
        </p:nvSpPr>
        <p:spPr>
          <a:xfrm>
            <a:off x="7571446" y="5765747"/>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走ろう</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（ハシロウ）</a:t>
            </a:r>
            <a:endParaRPr kumimoji="1" lang="en-GB" sz="1100" dirty="0">
              <a:latin typeface="メイリオ" panose="020B0604030504040204" pitchFamily="50" charset="-128"/>
              <a:ea typeface="メイリオ" panose="020B0604030504040204" pitchFamily="50" charset="-128"/>
            </a:endParaRPr>
          </a:p>
        </p:txBody>
      </p:sp>
      <p:sp>
        <p:nvSpPr>
          <p:cNvPr id="84" name="四角形: 角を丸くする 96">
            <a:extLst>
              <a:ext uri="{FF2B5EF4-FFF2-40B4-BE49-F238E27FC236}">
                <a16:creationId xmlns:a16="http://schemas.microsoft.com/office/drawing/2014/main" id="{5D08F11F-1DF1-43C9-84F0-B1E7F975D962}"/>
              </a:ext>
            </a:extLst>
          </p:cNvPr>
          <p:cNvSpPr/>
          <p:nvPr/>
        </p:nvSpPr>
        <p:spPr>
          <a:xfrm>
            <a:off x="7571446" y="6216560"/>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dirty="0">
                <a:latin typeface="メイリオ" panose="020B0604030504040204" pitchFamily="50" charset="-128"/>
                <a:ea typeface="メイリオ" panose="020B0604030504040204" pitchFamily="50" charset="-128"/>
              </a:rPr>
              <a:t>走</a:t>
            </a:r>
            <a:r>
              <a:rPr lang="ja-JP" altLang="en-US" sz="1100" dirty="0" err="1">
                <a:latin typeface="メイリオ" panose="020B0604030504040204" pitchFamily="50" charset="-128"/>
                <a:ea typeface="メイリオ" panose="020B0604030504040204" pitchFamily="50" charset="-128"/>
              </a:rPr>
              <a:t>ん</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（ハシン）</a:t>
            </a:r>
            <a:endParaRPr kumimoji="1" lang="en-GB" sz="1100" dirty="0">
              <a:latin typeface="メイリオ" panose="020B0604030504040204" pitchFamily="50" charset="-128"/>
              <a:ea typeface="メイリオ" panose="020B0604030504040204" pitchFamily="50" charset="-128"/>
            </a:endParaRPr>
          </a:p>
        </p:txBody>
      </p:sp>
      <p:cxnSp>
        <p:nvCxnSpPr>
          <p:cNvPr id="85" name="直線コネクタ 84">
            <a:extLst>
              <a:ext uri="{FF2B5EF4-FFF2-40B4-BE49-F238E27FC236}">
                <a16:creationId xmlns:a16="http://schemas.microsoft.com/office/drawing/2014/main" id="{F52D6B7C-A0B1-4D9F-A69C-E1F53ECE1103}"/>
              </a:ext>
            </a:extLst>
          </p:cNvPr>
          <p:cNvCxnSpPr>
            <a:cxnSpLocks/>
            <a:stCxn id="61" idx="3"/>
            <a:endCxn id="75" idx="1"/>
          </p:cNvCxnSpPr>
          <p:nvPr/>
        </p:nvCxnSpPr>
        <p:spPr>
          <a:xfrm flipV="1">
            <a:off x="6935349" y="2372391"/>
            <a:ext cx="636097" cy="1472509"/>
          </a:xfrm>
          <a:prstGeom prst="line">
            <a:avLst/>
          </a:prstGeom>
        </p:spPr>
        <p:style>
          <a:lnRef idx="3">
            <a:schemeClr val="dk1"/>
          </a:lnRef>
          <a:fillRef idx="0">
            <a:schemeClr val="dk1"/>
          </a:fillRef>
          <a:effectRef idx="2">
            <a:schemeClr val="dk1"/>
          </a:effectRef>
          <a:fontRef idx="minor">
            <a:schemeClr val="tx1"/>
          </a:fontRef>
        </p:style>
      </p:cxnSp>
      <p:cxnSp>
        <p:nvCxnSpPr>
          <p:cNvPr id="86" name="直線コネクタ 85">
            <a:extLst>
              <a:ext uri="{FF2B5EF4-FFF2-40B4-BE49-F238E27FC236}">
                <a16:creationId xmlns:a16="http://schemas.microsoft.com/office/drawing/2014/main" id="{55CFE582-DC2A-42C5-BA9E-25B54D045B43}"/>
              </a:ext>
            </a:extLst>
          </p:cNvPr>
          <p:cNvCxnSpPr>
            <a:cxnSpLocks/>
            <a:stCxn id="61" idx="3"/>
          </p:cNvCxnSpPr>
          <p:nvPr/>
        </p:nvCxnSpPr>
        <p:spPr>
          <a:xfrm flipV="1">
            <a:off x="6935349" y="2795578"/>
            <a:ext cx="636096" cy="1049322"/>
          </a:xfrm>
          <a:prstGeom prst="line">
            <a:avLst/>
          </a:prstGeom>
        </p:spPr>
        <p:style>
          <a:lnRef idx="3">
            <a:schemeClr val="dk1"/>
          </a:lnRef>
          <a:fillRef idx="0">
            <a:schemeClr val="dk1"/>
          </a:fillRef>
          <a:effectRef idx="2">
            <a:schemeClr val="dk1"/>
          </a:effectRef>
          <a:fontRef idx="minor">
            <a:schemeClr val="tx1"/>
          </a:fontRef>
        </p:style>
      </p:cxnSp>
      <p:cxnSp>
        <p:nvCxnSpPr>
          <p:cNvPr id="87" name="直線コネクタ 86">
            <a:extLst>
              <a:ext uri="{FF2B5EF4-FFF2-40B4-BE49-F238E27FC236}">
                <a16:creationId xmlns:a16="http://schemas.microsoft.com/office/drawing/2014/main" id="{089FD57B-F6FB-47F6-AD7B-657A30023ED3}"/>
              </a:ext>
            </a:extLst>
          </p:cNvPr>
          <p:cNvCxnSpPr>
            <a:cxnSpLocks/>
            <a:stCxn id="61" idx="3"/>
            <a:endCxn id="77" idx="1"/>
          </p:cNvCxnSpPr>
          <p:nvPr/>
        </p:nvCxnSpPr>
        <p:spPr>
          <a:xfrm flipV="1">
            <a:off x="6935349" y="3274025"/>
            <a:ext cx="636097" cy="570875"/>
          </a:xfrm>
          <a:prstGeom prst="line">
            <a:avLst/>
          </a:prstGeom>
        </p:spPr>
        <p:style>
          <a:lnRef idx="3">
            <a:schemeClr val="dk1"/>
          </a:lnRef>
          <a:fillRef idx="0">
            <a:schemeClr val="dk1"/>
          </a:fillRef>
          <a:effectRef idx="2">
            <a:schemeClr val="dk1"/>
          </a:effectRef>
          <a:fontRef idx="minor">
            <a:schemeClr val="tx1"/>
          </a:fontRef>
        </p:style>
      </p:cxnSp>
      <p:cxnSp>
        <p:nvCxnSpPr>
          <p:cNvPr id="88" name="直線コネクタ 87">
            <a:extLst>
              <a:ext uri="{FF2B5EF4-FFF2-40B4-BE49-F238E27FC236}">
                <a16:creationId xmlns:a16="http://schemas.microsoft.com/office/drawing/2014/main" id="{B00FD502-43FD-4810-9564-9889BF021AED}"/>
              </a:ext>
            </a:extLst>
          </p:cNvPr>
          <p:cNvCxnSpPr>
            <a:cxnSpLocks/>
            <a:stCxn id="61" idx="3"/>
            <a:endCxn id="78" idx="1"/>
          </p:cNvCxnSpPr>
          <p:nvPr/>
        </p:nvCxnSpPr>
        <p:spPr>
          <a:xfrm flipV="1">
            <a:off x="6935349" y="3724842"/>
            <a:ext cx="636097" cy="120058"/>
          </a:xfrm>
          <a:prstGeom prst="line">
            <a:avLst/>
          </a:prstGeom>
        </p:spPr>
        <p:style>
          <a:lnRef idx="3">
            <a:schemeClr val="dk1"/>
          </a:lnRef>
          <a:fillRef idx="0">
            <a:schemeClr val="dk1"/>
          </a:fillRef>
          <a:effectRef idx="2">
            <a:schemeClr val="dk1"/>
          </a:effectRef>
          <a:fontRef idx="minor">
            <a:schemeClr val="tx1"/>
          </a:fontRef>
        </p:style>
      </p:cxnSp>
      <p:cxnSp>
        <p:nvCxnSpPr>
          <p:cNvPr id="89" name="直線コネクタ 88">
            <a:extLst>
              <a:ext uri="{FF2B5EF4-FFF2-40B4-BE49-F238E27FC236}">
                <a16:creationId xmlns:a16="http://schemas.microsoft.com/office/drawing/2014/main" id="{7B397B1E-0EA9-42D5-B188-D047B1751955}"/>
              </a:ext>
            </a:extLst>
          </p:cNvPr>
          <p:cNvCxnSpPr>
            <a:cxnSpLocks/>
            <a:stCxn id="61" idx="3"/>
            <a:endCxn id="79" idx="1"/>
          </p:cNvCxnSpPr>
          <p:nvPr/>
        </p:nvCxnSpPr>
        <p:spPr>
          <a:xfrm>
            <a:off x="6935349" y="3844900"/>
            <a:ext cx="636097" cy="330759"/>
          </a:xfrm>
          <a:prstGeom prst="line">
            <a:avLst/>
          </a:prstGeom>
        </p:spPr>
        <p:style>
          <a:lnRef idx="3">
            <a:schemeClr val="dk1"/>
          </a:lnRef>
          <a:fillRef idx="0">
            <a:schemeClr val="dk1"/>
          </a:fillRef>
          <a:effectRef idx="2">
            <a:schemeClr val="dk1"/>
          </a:effectRef>
          <a:fontRef idx="minor">
            <a:schemeClr val="tx1"/>
          </a:fontRef>
        </p:style>
      </p:cxnSp>
      <p:cxnSp>
        <p:nvCxnSpPr>
          <p:cNvPr id="90" name="直線コネクタ 89">
            <a:extLst>
              <a:ext uri="{FF2B5EF4-FFF2-40B4-BE49-F238E27FC236}">
                <a16:creationId xmlns:a16="http://schemas.microsoft.com/office/drawing/2014/main" id="{187FFB7E-1234-4A0B-B46C-468AC75D143F}"/>
              </a:ext>
            </a:extLst>
          </p:cNvPr>
          <p:cNvCxnSpPr>
            <a:cxnSpLocks/>
            <a:stCxn id="61" idx="3"/>
            <a:endCxn id="80" idx="1"/>
          </p:cNvCxnSpPr>
          <p:nvPr/>
        </p:nvCxnSpPr>
        <p:spPr>
          <a:xfrm>
            <a:off x="6935349" y="3844900"/>
            <a:ext cx="636097" cy="781576"/>
          </a:xfrm>
          <a:prstGeom prst="line">
            <a:avLst/>
          </a:prstGeom>
        </p:spPr>
        <p:style>
          <a:lnRef idx="3">
            <a:schemeClr val="dk1"/>
          </a:lnRef>
          <a:fillRef idx="0">
            <a:schemeClr val="dk1"/>
          </a:fillRef>
          <a:effectRef idx="2">
            <a:schemeClr val="dk1"/>
          </a:effectRef>
          <a:fontRef idx="minor">
            <a:schemeClr val="tx1"/>
          </a:fontRef>
        </p:style>
      </p:cxnSp>
      <p:cxnSp>
        <p:nvCxnSpPr>
          <p:cNvPr id="91" name="直線コネクタ 90">
            <a:extLst>
              <a:ext uri="{FF2B5EF4-FFF2-40B4-BE49-F238E27FC236}">
                <a16:creationId xmlns:a16="http://schemas.microsoft.com/office/drawing/2014/main" id="{0C7E1B34-539C-4377-A4CF-5DE4EE3D331E}"/>
              </a:ext>
            </a:extLst>
          </p:cNvPr>
          <p:cNvCxnSpPr>
            <a:cxnSpLocks/>
            <a:stCxn id="61" idx="3"/>
            <a:endCxn id="81" idx="1"/>
          </p:cNvCxnSpPr>
          <p:nvPr/>
        </p:nvCxnSpPr>
        <p:spPr>
          <a:xfrm>
            <a:off x="6935349" y="3844900"/>
            <a:ext cx="636097" cy="1232393"/>
          </a:xfrm>
          <a:prstGeom prst="line">
            <a:avLst/>
          </a:prstGeom>
        </p:spPr>
        <p:style>
          <a:lnRef idx="3">
            <a:schemeClr val="dk1"/>
          </a:lnRef>
          <a:fillRef idx="0">
            <a:schemeClr val="dk1"/>
          </a:fillRef>
          <a:effectRef idx="2">
            <a:schemeClr val="dk1"/>
          </a:effectRef>
          <a:fontRef idx="minor">
            <a:schemeClr val="tx1"/>
          </a:fontRef>
        </p:style>
      </p:cxnSp>
      <p:cxnSp>
        <p:nvCxnSpPr>
          <p:cNvPr id="92" name="直線コネクタ 91">
            <a:extLst>
              <a:ext uri="{FF2B5EF4-FFF2-40B4-BE49-F238E27FC236}">
                <a16:creationId xmlns:a16="http://schemas.microsoft.com/office/drawing/2014/main" id="{A16EAEEE-144D-4C76-90D9-B4F835B3E293}"/>
              </a:ext>
            </a:extLst>
          </p:cNvPr>
          <p:cNvCxnSpPr>
            <a:cxnSpLocks/>
            <a:stCxn id="61" idx="3"/>
            <a:endCxn id="82" idx="1"/>
          </p:cNvCxnSpPr>
          <p:nvPr/>
        </p:nvCxnSpPr>
        <p:spPr>
          <a:xfrm>
            <a:off x="6935349" y="3844900"/>
            <a:ext cx="636097" cy="1683210"/>
          </a:xfrm>
          <a:prstGeom prst="line">
            <a:avLst/>
          </a:prstGeom>
        </p:spPr>
        <p:style>
          <a:lnRef idx="3">
            <a:schemeClr val="dk1"/>
          </a:lnRef>
          <a:fillRef idx="0">
            <a:schemeClr val="dk1"/>
          </a:fillRef>
          <a:effectRef idx="2">
            <a:schemeClr val="dk1"/>
          </a:effectRef>
          <a:fontRef idx="minor">
            <a:schemeClr val="tx1"/>
          </a:fontRef>
        </p:style>
      </p:cxnSp>
      <p:cxnSp>
        <p:nvCxnSpPr>
          <p:cNvPr id="93" name="直線コネクタ 92">
            <a:extLst>
              <a:ext uri="{FF2B5EF4-FFF2-40B4-BE49-F238E27FC236}">
                <a16:creationId xmlns:a16="http://schemas.microsoft.com/office/drawing/2014/main" id="{9EBE1E4F-1305-485C-8025-3638D230E993}"/>
              </a:ext>
            </a:extLst>
          </p:cNvPr>
          <p:cNvCxnSpPr>
            <a:cxnSpLocks/>
            <a:stCxn id="61" idx="3"/>
            <a:endCxn id="83" idx="1"/>
          </p:cNvCxnSpPr>
          <p:nvPr/>
        </p:nvCxnSpPr>
        <p:spPr>
          <a:xfrm>
            <a:off x="6935349" y="3844900"/>
            <a:ext cx="636097" cy="2134027"/>
          </a:xfrm>
          <a:prstGeom prst="line">
            <a:avLst/>
          </a:prstGeom>
        </p:spPr>
        <p:style>
          <a:lnRef idx="3">
            <a:schemeClr val="dk1"/>
          </a:lnRef>
          <a:fillRef idx="0">
            <a:schemeClr val="dk1"/>
          </a:fillRef>
          <a:effectRef idx="2">
            <a:schemeClr val="dk1"/>
          </a:effectRef>
          <a:fontRef idx="minor">
            <a:schemeClr val="tx1"/>
          </a:fontRef>
        </p:style>
      </p:cxnSp>
      <p:cxnSp>
        <p:nvCxnSpPr>
          <p:cNvPr id="94" name="直線コネクタ 93">
            <a:extLst>
              <a:ext uri="{FF2B5EF4-FFF2-40B4-BE49-F238E27FC236}">
                <a16:creationId xmlns:a16="http://schemas.microsoft.com/office/drawing/2014/main" id="{78497582-1C32-438B-966F-10ACD24B8093}"/>
              </a:ext>
            </a:extLst>
          </p:cNvPr>
          <p:cNvCxnSpPr>
            <a:cxnSpLocks/>
            <a:stCxn id="61" idx="3"/>
            <a:endCxn id="84" idx="1"/>
          </p:cNvCxnSpPr>
          <p:nvPr/>
        </p:nvCxnSpPr>
        <p:spPr>
          <a:xfrm>
            <a:off x="6935349" y="3844900"/>
            <a:ext cx="636097" cy="2584840"/>
          </a:xfrm>
          <a:prstGeom prst="line">
            <a:avLst/>
          </a:prstGeom>
        </p:spPr>
        <p:style>
          <a:lnRef idx="3">
            <a:schemeClr val="dk1"/>
          </a:lnRef>
          <a:fillRef idx="0">
            <a:schemeClr val="dk1"/>
          </a:fillRef>
          <a:effectRef idx="2">
            <a:schemeClr val="dk1"/>
          </a:effectRef>
          <a:fontRef idx="minor">
            <a:schemeClr val="tx1"/>
          </a:fontRef>
        </p:style>
      </p:cxnSp>
      <p:sp>
        <p:nvSpPr>
          <p:cNvPr id="95" name="四角形: 角を丸くする 131">
            <a:extLst>
              <a:ext uri="{FF2B5EF4-FFF2-40B4-BE49-F238E27FC236}">
                <a16:creationId xmlns:a16="http://schemas.microsoft.com/office/drawing/2014/main" id="{1BDBCCDE-04FB-416D-B91D-3BF37E4ECA16}"/>
              </a:ext>
            </a:extLst>
          </p:cNvPr>
          <p:cNvSpPr/>
          <p:nvPr/>
        </p:nvSpPr>
        <p:spPr>
          <a:xfrm>
            <a:off x="5255698" y="5890100"/>
            <a:ext cx="1665776" cy="426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メイリオ" panose="020B0604030504040204" pitchFamily="50" charset="-128"/>
                <a:ea typeface="メイリオ" panose="020B0604030504040204" pitchFamily="50" charset="-128"/>
              </a:rPr>
              <a:t>走れる</a:t>
            </a:r>
            <a:endParaRPr kumimoji="1" lang="en-US" altLang="ja-JP" sz="12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（ハシレル）</a:t>
            </a:r>
            <a:endParaRPr kumimoji="1" lang="en-GB" sz="1100" dirty="0">
              <a:latin typeface="メイリオ" panose="020B0604030504040204" pitchFamily="50" charset="-128"/>
              <a:ea typeface="メイリオ" panose="020B0604030504040204" pitchFamily="50" charset="-128"/>
            </a:endParaRPr>
          </a:p>
        </p:txBody>
      </p:sp>
      <p:cxnSp>
        <p:nvCxnSpPr>
          <p:cNvPr id="96" name="直線コネクタ 95">
            <a:extLst>
              <a:ext uri="{FF2B5EF4-FFF2-40B4-BE49-F238E27FC236}">
                <a16:creationId xmlns:a16="http://schemas.microsoft.com/office/drawing/2014/main" id="{E970F0EF-B11E-4318-B90B-73BD67874BFE}"/>
              </a:ext>
            </a:extLst>
          </p:cNvPr>
          <p:cNvCxnSpPr>
            <a:cxnSpLocks/>
            <a:stCxn id="57" idx="3"/>
            <a:endCxn id="95" idx="1"/>
          </p:cNvCxnSpPr>
          <p:nvPr/>
        </p:nvCxnSpPr>
        <p:spPr>
          <a:xfrm>
            <a:off x="4685070" y="4627398"/>
            <a:ext cx="570628" cy="1475882"/>
          </a:xfrm>
          <a:prstGeom prst="line">
            <a:avLst/>
          </a:prstGeom>
        </p:spPr>
        <p:style>
          <a:lnRef idx="3">
            <a:schemeClr val="dk1"/>
          </a:lnRef>
          <a:fillRef idx="0">
            <a:schemeClr val="dk1"/>
          </a:fillRef>
          <a:effectRef idx="2">
            <a:schemeClr val="dk1"/>
          </a:effectRef>
          <a:fontRef idx="minor">
            <a:schemeClr val="tx1"/>
          </a:fontRef>
        </p:style>
      </p:cxnSp>
      <p:sp>
        <p:nvSpPr>
          <p:cNvPr id="97" name="四角形: 角を丸くする 135">
            <a:extLst>
              <a:ext uri="{FF2B5EF4-FFF2-40B4-BE49-F238E27FC236}">
                <a16:creationId xmlns:a16="http://schemas.microsoft.com/office/drawing/2014/main" id="{3202746E-1265-480A-937C-3BF65D5CA1D4}"/>
              </a:ext>
            </a:extLst>
          </p:cNvPr>
          <p:cNvSpPr/>
          <p:nvPr/>
        </p:nvSpPr>
        <p:spPr>
          <a:xfrm>
            <a:off x="9853542" y="1985788"/>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a:latin typeface="メイリオ" panose="020B0604030504040204" pitchFamily="50" charset="-128"/>
                <a:ea typeface="メイリオ" panose="020B0604030504040204" pitchFamily="50" charset="-128"/>
              </a:rPr>
              <a:t>未然形</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cxnSp>
        <p:nvCxnSpPr>
          <p:cNvPr id="98" name="直線コネクタ 97">
            <a:extLst>
              <a:ext uri="{FF2B5EF4-FFF2-40B4-BE49-F238E27FC236}">
                <a16:creationId xmlns:a16="http://schemas.microsoft.com/office/drawing/2014/main" id="{F6AB4F20-5BD1-4340-995F-CBEEEF18AAEC}"/>
              </a:ext>
            </a:extLst>
          </p:cNvPr>
          <p:cNvCxnSpPr>
            <a:cxnSpLocks/>
            <a:stCxn id="75" idx="3"/>
            <a:endCxn id="97" idx="1"/>
          </p:cNvCxnSpPr>
          <p:nvPr/>
        </p:nvCxnSpPr>
        <p:spPr>
          <a:xfrm flipV="1">
            <a:off x="9237222" y="2092378"/>
            <a:ext cx="616320" cy="280013"/>
          </a:xfrm>
          <a:prstGeom prst="line">
            <a:avLst/>
          </a:prstGeom>
        </p:spPr>
        <p:style>
          <a:lnRef idx="3">
            <a:schemeClr val="dk1"/>
          </a:lnRef>
          <a:fillRef idx="0">
            <a:schemeClr val="dk1"/>
          </a:fillRef>
          <a:effectRef idx="2">
            <a:schemeClr val="dk1"/>
          </a:effectRef>
          <a:fontRef idx="minor">
            <a:schemeClr val="tx1"/>
          </a:fontRef>
        </p:style>
      </p:cxnSp>
      <p:cxnSp>
        <p:nvCxnSpPr>
          <p:cNvPr id="99" name="直線コネクタ 98">
            <a:extLst>
              <a:ext uri="{FF2B5EF4-FFF2-40B4-BE49-F238E27FC236}">
                <a16:creationId xmlns:a16="http://schemas.microsoft.com/office/drawing/2014/main" id="{4C4C6704-083E-4B32-9011-AABB4B8A36AA}"/>
              </a:ext>
            </a:extLst>
          </p:cNvPr>
          <p:cNvCxnSpPr>
            <a:cxnSpLocks/>
            <a:stCxn id="78" idx="3"/>
            <a:endCxn id="97" idx="1"/>
          </p:cNvCxnSpPr>
          <p:nvPr/>
        </p:nvCxnSpPr>
        <p:spPr>
          <a:xfrm flipV="1">
            <a:off x="9237222" y="2092378"/>
            <a:ext cx="616320" cy="1632464"/>
          </a:xfrm>
          <a:prstGeom prst="line">
            <a:avLst/>
          </a:prstGeom>
        </p:spPr>
        <p:style>
          <a:lnRef idx="3">
            <a:schemeClr val="dk1"/>
          </a:lnRef>
          <a:fillRef idx="0">
            <a:schemeClr val="dk1"/>
          </a:fillRef>
          <a:effectRef idx="2">
            <a:schemeClr val="dk1"/>
          </a:effectRef>
          <a:fontRef idx="minor">
            <a:schemeClr val="tx1"/>
          </a:fontRef>
        </p:style>
      </p:cxnSp>
      <p:sp>
        <p:nvSpPr>
          <p:cNvPr id="100" name="四角形: 角を丸くする 142">
            <a:extLst>
              <a:ext uri="{FF2B5EF4-FFF2-40B4-BE49-F238E27FC236}">
                <a16:creationId xmlns:a16="http://schemas.microsoft.com/office/drawing/2014/main" id="{1CB34650-85AE-4762-A1DC-B5FE027C3614}"/>
              </a:ext>
            </a:extLst>
          </p:cNvPr>
          <p:cNvSpPr/>
          <p:nvPr/>
        </p:nvSpPr>
        <p:spPr>
          <a:xfrm>
            <a:off x="9853542" y="2849232"/>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連用形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促音便</a:t>
            </a:r>
            <a:endParaRPr kumimoji="1" lang="en-GB" sz="1400" dirty="0">
              <a:latin typeface="メイリオ" panose="020B0604030504040204" pitchFamily="50" charset="-128"/>
              <a:ea typeface="メイリオ" panose="020B0604030504040204" pitchFamily="50" charset="-128"/>
            </a:endParaRPr>
          </a:p>
        </p:txBody>
      </p:sp>
      <p:cxnSp>
        <p:nvCxnSpPr>
          <p:cNvPr id="101" name="直線コネクタ 100">
            <a:extLst>
              <a:ext uri="{FF2B5EF4-FFF2-40B4-BE49-F238E27FC236}">
                <a16:creationId xmlns:a16="http://schemas.microsoft.com/office/drawing/2014/main" id="{13F92B28-85E2-41FC-94DB-BA853C2085AA}"/>
              </a:ext>
            </a:extLst>
          </p:cNvPr>
          <p:cNvCxnSpPr>
            <a:cxnSpLocks/>
            <a:stCxn id="76" idx="3"/>
            <a:endCxn id="100" idx="1"/>
          </p:cNvCxnSpPr>
          <p:nvPr/>
        </p:nvCxnSpPr>
        <p:spPr>
          <a:xfrm>
            <a:off x="9237222" y="2823208"/>
            <a:ext cx="616320" cy="132614"/>
          </a:xfrm>
          <a:prstGeom prst="line">
            <a:avLst/>
          </a:prstGeom>
        </p:spPr>
        <p:style>
          <a:lnRef idx="3">
            <a:schemeClr val="dk1"/>
          </a:lnRef>
          <a:fillRef idx="0">
            <a:schemeClr val="dk1"/>
          </a:fillRef>
          <a:effectRef idx="2">
            <a:schemeClr val="dk1"/>
          </a:effectRef>
          <a:fontRef idx="minor">
            <a:schemeClr val="tx1"/>
          </a:fontRef>
        </p:style>
      </p:cxnSp>
      <p:cxnSp>
        <p:nvCxnSpPr>
          <p:cNvPr id="102" name="直線コネクタ 101">
            <a:extLst>
              <a:ext uri="{FF2B5EF4-FFF2-40B4-BE49-F238E27FC236}">
                <a16:creationId xmlns:a16="http://schemas.microsoft.com/office/drawing/2014/main" id="{B68012F0-3CDA-44CC-9196-5912EBCEB894}"/>
              </a:ext>
            </a:extLst>
          </p:cNvPr>
          <p:cNvCxnSpPr>
            <a:cxnSpLocks/>
            <a:stCxn id="77" idx="3"/>
            <a:endCxn id="100" idx="1"/>
          </p:cNvCxnSpPr>
          <p:nvPr/>
        </p:nvCxnSpPr>
        <p:spPr>
          <a:xfrm flipV="1">
            <a:off x="9237222" y="2955822"/>
            <a:ext cx="616320" cy="318203"/>
          </a:xfrm>
          <a:prstGeom prst="line">
            <a:avLst/>
          </a:prstGeom>
        </p:spPr>
        <p:style>
          <a:lnRef idx="3">
            <a:schemeClr val="dk1"/>
          </a:lnRef>
          <a:fillRef idx="0">
            <a:schemeClr val="dk1"/>
          </a:fillRef>
          <a:effectRef idx="2">
            <a:schemeClr val="dk1"/>
          </a:effectRef>
          <a:fontRef idx="minor">
            <a:schemeClr val="tx1"/>
          </a:fontRef>
        </p:style>
      </p:cxnSp>
      <p:sp>
        <p:nvSpPr>
          <p:cNvPr id="103" name="四角形: 角を丸くする 151">
            <a:extLst>
              <a:ext uri="{FF2B5EF4-FFF2-40B4-BE49-F238E27FC236}">
                <a16:creationId xmlns:a16="http://schemas.microsoft.com/office/drawing/2014/main" id="{B63BC95B-8079-471B-AF06-A5A07C8EB48A}"/>
              </a:ext>
            </a:extLst>
          </p:cNvPr>
          <p:cNvSpPr/>
          <p:nvPr/>
        </p:nvSpPr>
        <p:spPr>
          <a:xfrm>
            <a:off x="9853542" y="3280953"/>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連用形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cxnSp>
        <p:nvCxnSpPr>
          <p:cNvPr id="104" name="直線コネクタ 103">
            <a:extLst>
              <a:ext uri="{FF2B5EF4-FFF2-40B4-BE49-F238E27FC236}">
                <a16:creationId xmlns:a16="http://schemas.microsoft.com/office/drawing/2014/main" id="{0945423E-7733-4BA4-8FA5-C6F4AA344894}"/>
              </a:ext>
            </a:extLst>
          </p:cNvPr>
          <p:cNvCxnSpPr>
            <a:cxnSpLocks/>
            <a:stCxn id="79" idx="3"/>
            <a:endCxn id="103" idx="1"/>
          </p:cNvCxnSpPr>
          <p:nvPr/>
        </p:nvCxnSpPr>
        <p:spPr>
          <a:xfrm flipV="1">
            <a:off x="9237222" y="3387543"/>
            <a:ext cx="616320" cy="788116"/>
          </a:xfrm>
          <a:prstGeom prst="line">
            <a:avLst/>
          </a:prstGeom>
        </p:spPr>
        <p:style>
          <a:lnRef idx="3">
            <a:schemeClr val="dk1"/>
          </a:lnRef>
          <a:fillRef idx="0">
            <a:schemeClr val="dk1"/>
          </a:fillRef>
          <a:effectRef idx="2">
            <a:schemeClr val="dk1"/>
          </a:effectRef>
          <a:fontRef idx="minor">
            <a:schemeClr val="tx1"/>
          </a:fontRef>
        </p:style>
      </p:cxnSp>
      <p:sp>
        <p:nvSpPr>
          <p:cNvPr id="105" name="四角形: 角を丸くする 155">
            <a:extLst>
              <a:ext uri="{FF2B5EF4-FFF2-40B4-BE49-F238E27FC236}">
                <a16:creationId xmlns:a16="http://schemas.microsoft.com/office/drawing/2014/main" id="{72E09492-9A60-4A14-BFDC-01A4E2CFE5BF}"/>
              </a:ext>
            </a:extLst>
          </p:cNvPr>
          <p:cNvSpPr/>
          <p:nvPr/>
        </p:nvSpPr>
        <p:spPr>
          <a:xfrm>
            <a:off x="9853542" y="3712675"/>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終止形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sp>
        <p:nvSpPr>
          <p:cNvPr id="106" name="四角形: 角を丸くする 156">
            <a:extLst>
              <a:ext uri="{FF2B5EF4-FFF2-40B4-BE49-F238E27FC236}">
                <a16:creationId xmlns:a16="http://schemas.microsoft.com/office/drawing/2014/main" id="{866DFDF7-1536-4222-AF79-FE3E0853B097}"/>
              </a:ext>
            </a:extLst>
          </p:cNvPr>
          <p:cNvSpPr/>
          <p:nvPr/>
        </p:nvSpPr>
        <p:spPr>
          <a:xfrm>
            <a:off x="9853542" y="4144397"/>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連体形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cxnSp>
        <p:nvCxnSpPr>
          <p:cNvPr id="107" name="直線コネクタ 106">
            <a:extLst>
              <a:ext uri="{FF2B5EF4-FFF2-40B4-BE49-F238E27FC236}">
                <a16:creationId xmlns:a16="http://schemas.microsoft.com/office/drawing/2014/main" id="{95866F2D-015E-4631-8425-EEE4A9B0FEC3}"/>
              </a:ext>
            </a:extLst>
          </p:cNvPr>
          <p:cNvCxnSpPr>
            <a:cxnSpLocks/>
            <a:stCxn id="80" idx="3"/>
            <a:endCxn id="105" idx="1"/>
          </p:cNvCxnSpPr>
          <p:nvPr/>
        </p:nvCxnSpPr>
        <p:spPr>
          <a:xfrm flipV="1">
            <a:off x="9237222" y="3819265"/>
            <a:ext cx="616320" cy="807211"/>
          </a:xfrm>
          <a:prstGeom prst="line">
            <a:avLst/>
          </a:prstGeom>
        </p:spPr>
        <p:style>
          <a:lnRef idx="3">
            <a:schemeClr val="dk1"/>
          </a:lnRef>
          <a:fillRef idx="0">
            <a:schemeClr val="dk1"/>
          </a:fillRef>
          <a:effectRef idx="2">
            <a:schemeClr val="dk1"/>
          </a:effectRef>
          <a:fontRef idx="minor">
            <a:schemeClr val="tx1"/>
          </a:fontRef>
        </p:style>
      </p:cxnSp>
      <p:cxnSp>
        <p:nvCxnSpPr>
          <p:cNvPr id="108" name="直線コネクタ 107">
            <a:extLst>
              <a:ext uri="{FF2B5EF4-FFF2-40B4-BE49-F238E27FC236}">
                <a16:creationId xmlns:a16="http://schemas.microsoft.com/office/drawing/2014/main" id="{89C1ADC6-4E02-40EC-A70F-E47AD93CA40B}"/>
              </a:ext>
            </a:extLst>
          </p:cNvPr>
          <p:cNvCxnSpPr>
            <a:cxnSpLocks/>
            <a:stCxn id="80" idx="3"/>
            <a:endCxn id="106" idx="1"/>
          </p:cNvCxnSpPr>
          <p:nvPr/>
        </p:nvCxnSpPr>
        <p:spPr>
          <a:xfrm flipV="1">
            <a:off x="9237222" y="4250987"/>
            <a:ext cx="616320" cy="375489"/>
          </a:xfrm>
          <a:prstGeom prst="line">
            <a:avLst/>
          </a:prstGeom>
        </p:spPr>
        <p:style>
          <a:lnRef idx="3">
            <a:schemeClr val="dk1"/>
          </a:lnRef>
          <a:fillRef idx="0">
            <a:schemeClr val="dk1"/>
          </a:fillRef>
          <a:effectRef idx="2">
            <a:schemeClr val="dk1"/>
          </a:effectRef>
          <a:fontRef idx="minor">
            <a:schemeClr val="tx1"/>
          </a:fontRef>
        </p:style>
      </p:cxnSp>
      <p:sp>
        <p:nvSpPr>
          <p:cNvPr id="109" name="四角形: 角を丸くする 166">
            <a:extLst>
              <a:ext uri="{FF2B5EF4-FFF2-40B4-BE49-F238E27FC236}">
                <a16:creationId xmlns:a16="http://schemas.microsoft.com/office/drawing/2014/main" id="{61E8E83D-36C5-4247-BBD8-B333FC6650AC}"/>
              </a:ext>
            </a:extLst>
          </p:cNvPr>
          <p:cNvSpPr/>
          <p:nvPr/>
        </p:nvSpPr>
        <p:spPr>
          <a:xfrm>
            <a:off x="9853542" y="5007841"/>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仮定形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sp>
        <p:nvSpPr>
          <p:cNvPr id="110" name="四角形: 角を丸くする 167">
            <a:extLst>
              <a:ext uri="{FF2B5EF4-FFF2-40B4-BE49-F238E27FC236}">
                <a16:creationId xmlns:a16="http://schemas.microsoft.com/office/drawing/2014/main" id="{DDD36BD7-0B2F-48AB-917A-AD25FD528C72}"/>
              </a:ext>
            </a:extLst>
          </p:cNvPr>
          <p:cNvSpPr/>
          <p:nvPr/>
        </p:nvSpPr>
        <p:spPr>
          <a:xfrm>
            <a:off x="9869967" y="5439562"/>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已然形</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一般</a:t>
            </a:r>
            <a:endParaRPr kumimoji="1" lang="en-GB" sz="1400" dirty="0">
              <a:latin typeface="メイリオ" panose="020B0604030504040204" pitchFamily="50" charset="-128"/>
              <a:ea typeface="メイリオ" panose="020B0604030504040204" pitchFamily="50" charset="-128"/>
            </a:endParaRPr>
          </a:p>
        </p:txBody>
      </p:sp>
      <p:sp>
        <p:nvSpPr>
          <p:cNvPr id="111" name="四角形: 角を丸くする 168">
            <a:extLst>
              <a:ext uri="{FF2B5EF4-FFF2-40B4-BE49-F238E27FC236}">
                <a16:creationId xmlns:a16="http://schemas.microsoft.com/office/drawing/2014/main" id="{5062C909-00C4-429C-8551-9B37596B3A0F}"/>
              </a:ext>
            </a:extLst>
          </p:cNvPr>
          <p:cNvSpPr/>
          <p:nvPr/>
        </p:nvSpPr>
        <p:spPr>
          <a:xfrm>
            <a:off x="9851090" y="5871284"/>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命令形</a:t>
            </a:r>
            <a:endParaRPr kumimoji="1" lang="en-GB" sz="1400" dirty="0">
              <a:latin typeface="メイリオ" panose="020B0604030504040204" pitchFamily="50" charset="-128"/>
              <a:ea typeface="メイリオ" panose="020B0604030504040204" pitchFamily="50" charset="-128"/>
            </a:endParaRPr>
          </a:p>
        </p:txBody>
      </p:sp>
      <p:sp>
        <p:nvSpPr>
          <p:cNvPr id="112" name="四角形: 角を丸くする 169">
            <a:extLst>
              <a:ext uri="{FF2B5EF4-FFF2-40B4-BE49-F238E27FC236}">
                <a16:creationId xmlns:a16="http://schemas.microsoft.com/office/drawing/2014/main" id="{DDCCA2CB-41E0-4199-9E33-14F3AD84A7C8}"/>
              </a:ext>
            </a:extLst>
          </p:cNvPr>
          <p:cNvSpPr/>
          <p:nvPr/>
        </p:nvSpPr>
        <p:spPr>
          <a:xfrm>
            <a:off x="9851090" y="2417510"/>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a:latin typeface="メイリオ" panose="020B0604030504040204" pitchFamily="50" charset="-128"/>
                <a:ea typeface="メイリオ" panose="020B0604030504040204" pitchFamily="50" charset="-128"/>
              </a:rPr>
              <a:t>未然形</a:t>
            </a:r>
            <a:r>
              <a:rPr kumimoji="1"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撥音便</a:t>
            </a:r>
            <a:endParaRPr kumimoji="1" lang="en-GB" sz="1400" dirty="0">
              <a:latin typeface="メイリオ" panose="020B0604030504040204" pitchFamily="50" charset="-128"/>
              <a:ea typeface="メイリオ" panose="020B0604030504040204" pitchFamily="50" charset="-128"/>
            </a:endParaRPr>
          </a:p>
        </p:txBody>
      </p:sp>
      <p:sp>
        <p:nvSpPr>
          <p:cNvPr id="113" name="四角形: 角を丸くする 170">
            <a:extLst>
              <a:ext uri="{FF2B5EF4-FFF2-40B4-BE49-F238E27FC236}">
                <a16:creationId xmlns:a16="http://schemas.microsoft.com/office/drawing/2014/main" id="{DF775E67-0B1E-467E-91B6-C0308D52BA7D}"/>
              </a:ext>
            </a:extLst>
          </p:cNvPr>
          <p:cNvSpPr/>
          <p:nvPr/>
        </p:nvSpPr>
        <p:spPr>
          <a:xfrm>
            <a:off x="9851090" y="4576119"/>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連体</a:t>
            </a:r>
            <a:r>
              <a:rPr kumimoji="1" lang="ja-JP" altLang="en-US" sz="1400" dirty="0">
                <a:latin typeface="メイリオ" panose="020B0604030504040204" pitchFamily="50" charset="-128"/>
                <a:ea typeface="メイリオ" panose="020B0604030504040204" pitchFamily="50" charset="-128"/>
              </a:rPr>
              <a:t>形</a:t>
            </a:r>
            <a:r>
              <a:rPr kumimoji="1"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撥</a:t>
            </a:r>
            <a:r>
              <a:rPr kumimoji="1" lang="ja-JP" altLang="en-US" sz="1400" dirty="0">
                <a:latin typeface="メイリオ" panose="020B0604030504040204" pitchFamily="50" charset="-128"/>
                <a:ea typeface="メイリオ" panose="020B0604030504040204" pitchFamily="50" charset="-128"/>
              </a:rPr>
              <a:t>音便</a:t>
            </a:r>
            <a:endParaRPr kumimoji="1" lang="en-GB" sz="1400" dirty="0">
              <a:latin typeface="メイリオ" panose="020B0604030504040204" pitchFamily="50" charset="-128"/>
              <a:ea typeface="メイリオ" panose="020B0604030504040204" pitchFamily="50" charset="-128"/>
            </a:endParaRPr>
          </a:p>
        </p:txBody>
      </p:sp>
      <p:cxnSp>
        <p:nvCxnSpPr>
          <p:cNvPr id="114" name="直線コネクタ 113">
            <a:extLst>
              <a:ext uri="{FF2B5EF4-FFF2-40B4-BE49-F238E27FC236}">
                <a16:creationId xmlns:a16="http://schemas.microsoft.com/office/drawing/2014/main" id="{F1879B2B-4531-40BD-BA57-2E94EF338F56}"/>
              </a:ext>
            </a:extLst>
          </p:cNvPr>
          <p:cNvCxnSpPr>
            <a:cxnSpLocks/>
            <a:stCxn id="81" idx="3"/>
            <a:endCxn id="109" idx="1"/>
          </p:cNvCxnSpPr>
          <p:nvPr/>
        </p:nvCxnSpPr>
        <p:spPr>
          <a:xfrm>
            <a:off x="9237222" y="5077293"/>
            <a:ext cx="616320" cy="37138"/>
          </a:xfrm>
          <a:prstGeom prst="line">
            <a:avLst/>
          </a:prstGeom>
        </p:spPr>
        <p:style>
          <a:lnRef idx="3">
            <a:schemeClr val="dk1"/>
          </a:lnRef>
          <a:fillRef idx="0">
            <a:schemeClr val="dk1"/>
          </a:fillRef>
          <a:effectRef idx="2">
            <a:schemeClr val="dk1"/>
          </a:effectRef>
          <a:fontRef idx="minor">
            <a:schemeClr val="tx1"/>
          </a:fontRef>
        </p:style>
      </p:cxnSp>
      <p:cxnSp>
        <p:nvCxnSpPr>
          <p:cNvPr id="115" name="直線コネクタ 114">
            <a:extLst>
              <a:ext uri="{FF2B5EF4-FFF2-40B4-BE49-F238E27FC236}">
                <a16:creationId xmlns:a16="http://schemas.microsoft.com/office/drawing/2014/main" id="{E4776DAB-3625-4167-901D-255D67B498D8}"/>
              </a:ext>
            </a:extLst>
          </p:cNvPr>
          <p:cNvCxnSpPr>
            <a:cxnSpLocks/>
            <a:stCxn id="81" idx="3"/>
            <a:endCxn id="110" idx="1"/>
          </p:cNvCxnSpPr>
          <p:nvPr/>
        </p:nvCxnSpPr>
        <p:spPr>
          <a:xfrm>
            <a:off x="9237222" y="5077293"/>
            <a:ext cx="632745" cy="468859"/>
          </a:xfrm>
          <a:prstGeom prst="line">
            <a:avLst/>
          </a:prstGeom>
        </p:spPr>
        <p:style>
          <a:lnRef idx="3">
            <a:schemeClr val="dk1"/>
          </a:lnRef>
          <a:fillRef idx="0">
            <a:schemeClr val="dk1"/>
          </a:fillRef>
          <a:effectRef idx="2">
            <a:schemeClr val="dk1"/>
          </a:effectRef>
          <a:fontRef idx="minor">
            <a:schemeClr val="tx1"/>
          </a:fontRef>
        </p:style>
      </p:cxnSp>
      <p:sp>
        <p:nvSpPr>
          <p:cNvPr id="116" name="四角形: 角を丸くする 202">
            <a:extLst>
              <a:ext uri="{FF2B5EF4-FFF2-40B4-BE49-F238E27FC236}">
                <a16:creationId xmlns:a16="http://schemas.microsoft.com/office/drawing/2014/main" id="{4D92794A-F716-4DC7-8D7B-2B089279D35E}"/>
              </a:ext>
            </a:extLst>
          </p:cNvPr>
          <p:cNvSpPr/>
          <p:nvPr/>
        </p:nvSpPr>
        <p:spPr>
          <a:xfrm>
            <a:off x="9851089" y="6303010"/>
            <a:ext cx="1741630" cy="213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意思推量形</a:t>
            </a:r>
            <a:endParaRPr kumimoji="1" lang="en-GB" sz="1400" dirty="0">
              <a:latin typeface="メイリオ" panose="020B0604030504040204" pitchFamily="50" charset="-128"/>
              <a:ea typeface="メイリオ" panose="020B0604030504040204" pitchFamily="50" charset="-128"/>
            </a:endParaRPr>
          </a:p>
        </p:txBody>
      </p:sp>
      <p:cxnSp>
        <p:nvCxnSpPr>
          <p:cNvPr id="117" name="直線コネクタ 116">
            <a:extLst>
              <a:ext uri="{FF2B5EF4-FFF2-40B4-BE49-F238E27FC236}">
                <a16:creationId xmlns:a16="http://schemas.microsoft.com/office/drawing/2014/main" id="{A9F50D2A-E783-4ED5-9162-FEFC9ACD9BCF}"/>
              </a:ext>
            </a:extLst>
          </p:cNvPr>
          <p:cNvCxnSpPr>
            <a:cxnSpLocks/>
            <a:stCxn id="81" idx="3"/>
            <a:endCxn id="111" idx="1"/>
          </p:cNvCxnSpPr>
          <p:nvPr/>
        </p:nvCxnSpPr>
        <p:spPr>
          <a:xfrm>
            <a:off x="9237222" y="5077293"/>
            <a:ext cx="613868" cy="900581"/>
          </a:xfrm>
          <a:prstGeom prst="line">
            <a:avLst/>
          </a:prstGeom>
        </p:spPr>
        <p:style>
          <a:lnRef idx="3">
            <a:schemeClr val="dk1"/>
          </a:lnRef>
          <a:fillRef idx="0">
            <a:schemeClr val="dk1"/>
          </a:fillRef>
          <a:effectRef idx="2">
            <a:schemeClr val="dk1"/>
          </a:effectRef>
          <a:fontRef idx="minor">
            <a:schemeClr val="tx1"/>
          </a:fontRef>
        </p:style>
      </p:cxnSp>
      <p:cxnSp>
        <p:nvCxnSpPr>
          <p:cNvPr id="118" name="直線コネクタ 117">
            <a:extLst>
              <a:ext uri="{FF2B5EF4-FFF2-40B4-BE49-F238E27FC236}">
                <a16:creationId xmlns:a16="http://schemas.microsoft.com/office/drawing/2014/main" id="{3AA48ACC-8294-43C3-825F-9B80693448CA}"/>
              </a:ext>
            </a:extLst>
          </p:cNvPr>
          <p:cNvCxnSpPr>
            <a:cxnSpLocks/>
            <a:stCxn id="82" idx="3"/>
            <a:endCxn id="116" idx="1"/>
          </p:cNvCxnSpPr>
          <p:nvPr/>
        </p:nvCxnSpPr>
        <p:spPr>
          <a:xfrm>
            <a:off x="9237222" y="5528110"/>
            <a:ext cx="613867" cy="881490"/>
          </a:xfrm>
          <a:prstGeom prst="line">
            <a:avLst/>
          </a:prstGeom>
        </p:spPr>
        <p:style>
          <a:lnRef idx="3">
            <a:schemeClr val="dk1"/>
          </a:lnRef>
          <a:fillRef idx="0">
            <a:schemeClr val="dk1"/>
          </a:fillRef>
          <a:effectRef idx="2">
            <a:schemeClr val="dk1"/>
          </a:effectRef>
          <a:fontRef idx="minor">
            <a:schemeClr val="tx1"/>
          </a:fontRef>
        </p:style>
      </p:cxnSp>
      <p:cxnSp>
        <p:nvCxnSpPr>
          <p:cNvPr id="119" name="直線コネクタ 118">
            <a:extLst>
              <a:ext uri="{FF2B5EF4-FFF2-40B4-BE49-F238E27FC236}">
                <a16:creationId xmlns:a16="http://schemas.microsoft.com/office/drawing/2014/main" id="{710F7B06-B393-4D37-B010-5C8845C73648}"/>
              </a:ext>
            </a:extLst>
          </p:cNvPr>
          <p:cNvCxnSpPr>
            <a:cxnSpLocks/>
            <a:stCxn id="83" idx="3"/>
            <a:endCxn id="116" idx="1"/>
          </p:cNvCxnSpPr>
          <p:nvPr/>
        </p:nvCxnSpPr>
        <p:spPr>
          <a:xfrm>
            <a:off x="9237222" y="5978927"/>
            <a:ext cx="613867" cy="430673"/>
          </a:xfrm>
          <a:prstGeom prst="line">
            <a:avLst/>
          </a:prstGeom>
        </p:spPr>
        <p:style>
          <a:lnRef idx="3">
            <a:schemeClr val="dk1"/>
          </a:lnRef>
          <a:fillRef idx="0">
            <a:schemeClr val="dk1"/>
          </a:fillRef>
          <a:effectRef idx="2">
            <a:schemeClr val="dk1"/>
          </a:effectRef>
          <a:fontRef idx="minor">
            <a:schemeClr val="tx1"/>
          </a:fontRef>
        </p:style>
      </p:cxnSp>
      <p:cxnSp>
        <p:nvCxnSpPr>
          <p:cNvPr id="120" name="直線コネクタ 119">
            <a:extLst>
              <a:ext uri="{FF2B5EF4-FFF2-40B4-BE49-F238E27FC236}">
                <a16:creationId xmlns:a16="http://schemas.microsoft.com/office/drawing/2014/main" id="{28193361-9085-4FD1-A9EE-F16CCA720025}"/>
              </a:ext>
            </a:extLst>
          </p:cNvPr>
          <p:cNvCxnSpPr>
            <a:cxnSpLocks/>
            <a:stCxn id="84" idx="3"/>
            <a:endCxn id="113" idx="1"/>
          </p:cNvCxnSpPr>
          <p:nvPr/>
        </p:nvCxnSpPr>
        <p:spPr>
          <a:xfrm flipV="1">
            <a:off x="9237222" y="4682709"/>
            <a:ext cx="613868" cy="1747031"/>
          </a:xfrm>
          <a:prstGeom prst="line">
            <a:avLst/>
          </a:prstGeom>
        </p:spPr>
        <p:style>
          <a:lnRef idx="3">
            <a:schemeClr val="dk1"/>
          </a:lnRef>
          <a:fillRef idx="0">
            <a:schemeClr val="dk1"/>
          </a:fillRef>
          <a:effectRef idx="2">
            <a:schemeClr val="dk1"/>
          </a:effectRef>
          <a:fontRef idx="minor">
            <a:schemeClr val="tx1"/>
          </a:fontRef>
        </p:style>
      </p:cxnSp>
      <p:cxnSp>
        <p:nvCxnSpPr>
          <p:cNvPr id="121" name="直線コネクタ 120">
            <a:extLst>
              <a:ext uri="{FF2B5EF4-FFF2-40B4-BE49-F238E27FC236}">
                <a16:creationId xmlns:a16="http://schemas.microsoft.com/office/drawing/2014/main" id="{7F69D4A2-8E48-436D-8810-F0D71093F352}"/>
              </a:ext>
            </a:extLst>
          </p:cNvPr>
          <p:cNvCxnSpPr>
            <a:cxnSpLocks/>
            <a:stCxn id="84" idx="3"/>
            <a:endCxn id="112" idx="1"/>
          </p:cNvCxnSpPr>
          <p:nvPr/>
        </p:nvCxnSpPr>
        <p:spPr>
          <a:xfrm flipV="1">
            <a:off x="9237222" y="2524100"/>
            <a:ext cx="613868" cy="390564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938947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数値表現の扱い</a:t>
            </a:r>
          </a:p>
        </p:txBody>
      </p:sp>
      <p:sp>
        <p:nvSpPr>
          <p:cNvPr id="3" name="コンテンツ プレースホルダー 2"/>
          <p:cNvSpPr>
            <a:spLocks noGrp="1"/>
          </p:cNvSpPr>
          <p:nvPr>
            <p:ph idx="1"/>
          </p:nvPr>
        </p:nvSpPr>
        <p:spPr/>
        <p:txBody>
          <a:bodyPr>
            <a:normAutofit/>
          </a:bodyPr>
          <a:lstStyle/>
          <a:p>
            <a:pPr marL="0" indent="0">
              <a:buNone/>
            </a:pPr>
            <a:r>
              <a:rPr lang="ja-JP" altLang="en-US" dirty="0"/>
              <a:t>音声言語コーパスにおいて</a:t>
            </a:r>
            <a:endParaRPr lang="en-US" altLang="ja-JP" dirty="0"/>
          </a:p>
          <a:p>
            <a:pPr marL="0" indent="0">
              <a:buNone/>
            </a:pPr>
            <a:r>
              <a:rPr lang="en-US" altLang="ja-JP" dirty="0"/>
              <a:t>	</a:t>
            </a:r>
            <a:r>
              <a:rPr lang="ja-JP" altLang="en-US" b="1" dirty="0"/>
              <a:t>「</a:t>
            </a:r>
            <a:r>
              <a:rPr lang="en-US" altLang="ja-JP" b="1" dirty="0"/>
              <a:t>2005</a:t>
            </a:r>
            <a:r>
              <a:rPr lang="ja-JP" altLang="en-US" b="1" dirty="0"/>
              <a:t>年」</a:t>
            </a:r>
            <a:r>
              <a:rPr lang="en-US" altLang="ja-JP" dirty="0"/>
              <a:t>	</a:t>
            </a:r>
            <a:r>
              <a:rPr lang="ja-JP" altLang="en-US" dirty="0"/>
              <a:t>は</a:t>
            </a:r>
            <a:r>
              <a:rPr lang="en-US" altLang="ja-JP" dirty="0"/>
              <a:t>	</a:t>
            </a:r>
            <a:r>
              <a:rPr lang="ja-JP" altLang="en-US" b="1" dirty="0"/>
              <a:t>「二千五年」</a:t>
            </a:r>
            <a:endParaRPr lang="en-US" altLang="ja-JP" b="1" dirty="0"/>
          </a:p>
          <a:p>
            <a:pPr marL="0" indent="0">
              <a:buNone/>
            </a:pPr>
            <a:r>
              <a:rPr lang="ja-JP" altLang="en-US" dirty="0"/>
              <a:t>と発音される</a:t>
            </a:r>
            <a:endParaRPr lang="en-US" altLang="ja-JP" dirty="0"/>
          </a:p>
          <a:p>
            <a:pPr marL="0" indent="0">
              <a:buNone/>
            </a:pPr>
            <a:r>
              <a:rPr lang="ja-JP" altLang="ja-JP" dirty="0"/>
              <a:t>前者の位取り記数法に基づく表記においては </a:t>
            </a:r>
            <a:r>
              <a:rPr lang="en-US" altLang="ja-JP" dirty="0"/>
              <a:t>“00” </a:t>
            </a:r>
            <a:r>
              <a:rPr lang="ja-JP" altLang="ja-JP" dirty="0"/>
              <a:t>は発音されないため、転記時に後者の漢数字記数法に基づいて記述される</a:t>
            </a:r>
            <a:endParaRPr lang="en-US" altLang="ja-JP" dirty="0"/>
          </a:p>
          <a:p>
            <a:pPr marL="0" indent="0">
              <a:buNone/>
            </a:pPr>
            <a:endParaRPr lang="en-US" altLang="ja-JP" dirty="0"/>
          </a:p>
          <a:p>
            <a:pPr marL="0" indent="0">
              <a:buNone/>
            </a:pPr>
            <a:r>
              <a:rPr lang="ja-JP" altLang="ja-JP" dirty="0"/>
              <a:t>これに合わせて検索するために、一部の書記言語コーパスは、位取り記数法を漢数字記数法に変換する</a:t>
            </a:r>
            <a:r>
              <a:rPr lang="en-US" altLang="ja-JP" dirty="0" err="1"/>
              <a:t>numTrans</a:t>
            </a:r>
            <a:r>
              <a:rPr lang="en-US" altLang="ja-JP" dirty="0"/>
              <a:t> </a:t>
            </a:r>
            <a:r>
              <a:rPr lang="ja-JP" altLang="ja-JP" dirty="0"/>
              <a:t>という操作が行われている</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51</a:t>
            </a:fld>
            <a:endParaRPr lang="ja-JP" altLang="en-US"/>
          </a:p>
        </p:txBody>
      </p:sp>
    </p:spTree>
    <p:extLst>
      <p:ext uri="{BB962C8B-B14F-4D97-AF65-F5344CB8AC3E}">
        <p14:creationId xmlns:p14="http://schemas.microsoft.com/office/powerpoint/2010/main" val="6282451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中納言文字列検索の使い方</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52</a:t>
            </a:fld>
            <a:endParaRPr lang="ja-JP" altLang="en-US"/>
          </a:p>
        </p:txBody>
      </p:sp>
    </p:spTree>
    <p:extLst>
      <p:ext uri="{BB962C8B-B14F-4D97-AF65-F5344CB8AC3E}">
        <p14:creationId xmlns:p14="http://schemas.microsoft.com/office/powerpoint/2010/main" val="1471125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中納言文字列検索の使い方</a:t>
            </a:r>
            <a:br>
              <a:rPr kumimoji="1" lang="en-US" altLang="ja-JP" dirty="0"/>
            </a:br>
            <a:endParaRPr kumimoji="1" lang="ja-JP" altLang="en-US" dirty="0"/>
          </a:p>
        </p:txBody>
      </p:sp>
      <p:pic>
        <p:nvPicPr>
          <p:cNvPr id="7" name="コンテンツ プレースホルダー 6"/>
          <p:cNvPicPr>
            <a:picLocks noGrp="1" noChangeAspect="1"/>
          </p:cNvPicPr>
          <p:nvPr>
            <p:ph idx="1"/>
          </p:nvPr>
        </p:nvPicPr>
        <p:blipFill>
          <a:blip r:embed="rId2"/>
          <a:stretch>
            <a:fillRect/>
          </a:stretch>
        </p:blipFill>
        <p:spPr>
          <a:xfrm>
            <a:off x="2788617" y="1825625"/>
            <a:ext cx="6614765" cy="4351338"/>
          </a:xfrm>
          <a:prstGeom prst="rect">
            <a:avLst/>
          </a:prstGeom>
        </p:spPr>
      </p:pic>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53</a:t>
            </a:fld>
            <a:endParaRPr lang="ja-JP" altLang="en-US"/>
          </a:p>
        </p:txBody>
      </p:sp>
      <p:sp>
        <p:nvSpPr>
          <p:cNvPr id="8" name="角丸四角形吹き出し 7"/>
          <p:cNvSpPr/>
          <p:nvPr/>
        </p:nvSpPr>
        <p:spPr>
          <a:xfrm>
            <a:off x="8310740" y="523289"/>
            <a:ext cx="3881260" cy="838062"/>
          </a:xfrm>
          <a:prstGeom prst="wedgeRoundRectCallout">
            <a:avLst>
              <a:gd name="adj1" fmla="val -94863"/>
              <a:gd name="adj2" fmla="val 20318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文字列検索タブを選択</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83762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中納言文字列検索の使い方</a:t>
            </a:r>
            <a:br>
              <a:rPr kumimoji="1" lang="en-US" altLang="ja-JP" dirty="0"/>
            </a:b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54</a:t>
            </a:fld>
            <a:endParaRPr lang="ja-JP" altLang="en-US"/>
          </a:p>
        </p:txBody>
      </p:sp>
      <p:pic>
        <p:nvPicPr>
          <p:cNvPr id="14" name="コンテンツ プレースホルダー 13"/>
          <p:cNvPicPr>
            <a:picLocks noGrp="1"/>
          </p:cNvPicPr>
          <p:nvPr>
            <p:ph idx="1"/>
          </p:nvPr>
        </p:nvPicPr>
        <p:blipFill>
          <a:blip r:embed="rId3"/>
          <a:stretch>
            <a:fillRect/>
          </a:stretch>
        </p:blipFill>
        <p:spPr>
          <a:xfrm>
            <a:off x="838200" y="2085118"/>
            <a:ext cx="10515600" cy="3832352"/>
          </a:xfrm>
          <a:prstGeom prst="rect">
            <a:avLst/>
          </a:prstGeom>
        </p:spPr>
      </p:pic>
      <p:sp>
        <p:nvSpPr>
          <p:cNvPr id="8" name="角丸四角形吹き出し 7"/>
          <p:cNvSpPr/>
          <p:nvPr/>
        </p:nvSpPr>
        <p:spPr>
          <a:xfrm>
            <a:off x="5152673" y="1417670"/>
            <a:ext cx="3881260" cy="838062"/>
          </a:xfrm>
          <a:prstGeom prst="wedgeRoundRectCallout">
            <a:avLst>
              <a:gd name="adj1" fmla="val -99662"/>
              <a:gd name="adj2" fmla="val 2981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文字列の入力</a:t>
            </a:r>
            <a:endParaRPr kumimoji="1" lang="ja-JP" altLang="en-US" dirty="0">
              <a:latin typeface="メイリオ" panose="020B0604030504040204" pitchFamily="50" charset="-128"/>
              <a:ea typeface="メイリオ" panose="020B0604030504040204" pitchFamily="50" charset="-128"/>
            </a:endParaRPr>
          </a:p>
        </p:txBody>
      </p:sp>
      <p:sp>
        <p:nvSpPr>
          <p:cNvPr id="12" name="正方形/長方形 11"/>
          <p:cNvSpPr/>
          <p:nvPr/>
        </p:nvSpPr>
        <p:spPr>
          <a:xfrm>
            <a:off x="6798734" y="4284130"/>
            <a:ext cx="4800600" cy="21505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以下のパターン演算子 </a:t>
            </a:r>
            <a:r>
              <a:rPr lang="en-US" altLang="ja-JP" dirty="0">
                <a:latin typeface="メイリオ" panose="020B0604030504040204" pitchFamily="50" charset="-128"/>
                <a:ea typeface="メイリオ" panose="020B0604030504040204" pitchFamily="50" charset="-128"/>
              </a:rPr>
              <a:t>(SQL LIKE</a:t>
            </a:r>
            <a:r>
              <a:rPr lang="ja-JP" altLang="en-US" dirty="0">
                <a:latin typeface="メイリオ" panose="020B0604030504040204" pitchFamily="50" charset="-128"/>
                <a:ea typeface="メイリオ" panose="020B0604030504040204" pitchFamily="50" charset="-128"/>
              </a:rPr>
              <a:t>式相当</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が利用できる</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任意の文字列</a:t>
            </a: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_		</a:t>
            </a:r>
            <a:r>
              <a:rPr lang="ja-JP" altLang="ja-JP" dirty="0">
                <a:latin typeface="メイリオ" panose="020B0604030504040204" pitchFamily="50" charset="-128"/>
                <a:ea typeface="メイリオ" panose="020B0604030504040204" pitchFamily="50" charset="-128"/>
              </a:rPr>
              <a:t>任意の</a:t>
            </a:r>
            <a:r>
              <a:rPr lang="en-US" altLang="ja-JP" dirty="0">
                <a:latin typeface="メイリオ" panose="020B0604030504040204" pitchFamily="50" charset="-128"/>
                <a:ea typeface="メイリオ" panose="020B0604030504040204" pitchFamily="50" charset="-128"/>
              </a:rPr>
              <a:t>1</a:t>
            </a:r>
            <a:r>
              <a:rPr lang="ja-JP" altLang="ja-JP" dirty="0">
                <a:latin typeface="メイリオ" panose="020B0604030504040204" pitchFamily="50" charset="-128"/>
                <a:ea typeface="メイリオ" panose="020B0604030504040204" pitchFamily="50" charset="-128"/>
              </a:rPr>
              <a:t>文字</a:t>
            </a: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  ] 		</a:t>
            </a:r>
            <a:r>
              <a:rPr lang="ja-JP" altLang="ja-JP" dirty="0">
                <a:latin typeface="メイリオ" panose="020B0604030504040204" pitchFamily="50" charset="-128"/>
                <a:ea typeface="メイリオ" panose="020B0604030504040204" pitchFamily="50" charset="-128"/>
              </a:rPr>
              <a:t>文字クラス</a:t>
            </a: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  ]		</a:t>
            </a:r>
            <a:r>
              <a:rPr lang="ja-JP" altLang="ja-JP" dirty="0">
                <a:latin typeface="メイリオ" panose="020B0604030504040204" pitchFamily="50" charset="-128"/>
                <a:ea typeface="メイリオ" panose="020B0604030504040204" pitchFamily="50" charset="-128"/>
              </a:rPr>
              <a:t>文字クラスの否定</a:t>
            </a:r>
          </a:p>
          <a:p>
            <a:pPr algn="ctr"/>
            <a:endParaRPr kumimoji="1" lang="ja-JP" altLang="en-US" dirty="0"/>
          </a:p>
        </p:txBody>
      </p:sp>
    </p:spTree>
    <p:extLst>
      <p:ext uri="{BB962C8B-B14F-4D97-AF65-F5344CB8AC3E}">
        <p14:creationId xmlns:p14="http://schemas.microsoft.com/office/powerpoint/2010/main" val="37863887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中納言文字列検索の使い方</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55</a:t>
            </a:fld>
            <a:endParaRPr lang="ja-JP" altLang="en-US"/>
          </a:p>
        </p:txBody>
      </p:sp>
      <p:pic>
        <p:nvPicPr>
          <p:cNvPr id="8" name="コンテンツ プレースホルダー 7"/>
          <p:cNvPicPr>
            <a:picLocks noGrp="1"/>
          </p:cNvPicPr>
          <p:nvPr>
            <p:ph idx="1"/>
          </p:nvPr>
        </p:nvPicPr>
        <p:blipFill>
          <a:blip r:embed="rId2"/>
          <a:stretch>
            <a:fillRect/>
          </a:stretch>
        </p:blipFill>
        <p:spPr>
          <a:xfrm>
            <a:off x="1174296" y="1825625"/>
            <a:ext cx="9843407" cy="4351338"/>
          </a:xfrm>
          <a:prstGeom prst="rect">
            <a:avLst/>
          </a:prstGeom>
        </p:spPr>
      </p:pic>
      <p:sp>
        <p:nvSpPr>
          <p:cNvPr id="9" name="角丸四角形吹き出し 8"/>
          <p:cNvSpPr/>
          <p:nvPr/>
        </p:nvSpPr>
        <p:spPr>
          <a:xfrm>
            <a:off x="6371873" y="1361351"/>
            <a:ext cx="3881260" cy="838062"/>
          </a:xfrm>
          <a:prstGeom prst="wedgeRoundRectCallout">
            <a:avLst>
              <a:gd name="adj1" fmla="val -99662"/>
              <a:gd name="adj2" fmla="val 2981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前後文脈の表示</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014335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56</a:t>
            </a:fld>
            <a:endParaRPr lang="ja-JP" altLang="en-US"/>
          </a:p>
        </p:txBody>
      </p:sp>
    </p:spTree>
    <p:extLst>
      <p:ext uri="{BB962C8B-B14F-4D97-AF65-F5344CB8AC3E}">
        <p14:creationId xmlns:p14="http://schemas.microsoft.com/office/powerpoint/2010/main" val="646107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fontScale="92500" lnSpcReduction="10000"/>
          </a:bodyPr>
          <a:lstStyle/>
          <a:p>
            <a:pPr marL="0" indent="0">
              <a:buNone/>
            </a:pPr>
            <a:r>
              <a:rPr lang="ja-JP" altLang="en-US" dirty="0"/>
              <a:t>短単位検索は、短単位形態論情報に基づいて検索を行う機能である</a:t>
            </a:r>
            <a:endParaRPr lang="en-US" altLang="ja-JP" dirty="0"/>
          </a:p>
          <a:p>
            <a:pPr marL="0" indent="0">
              <a:buNone/>
            </a:pPr>
            <a:r>
              <a:rPr lang="ja-JP" altLang="en-US" dirty="0"/>
              <a:t>キーと呼ばれるものが、</a:t>
            </a:r>
            <a:r>
              <a:rPr lang="en-US" altLang="ja-JP" dirty="0"/>
              <a:t>KWIC (Keyword In Context) </a:t>
            </a:r>
            <a:r>
              <a:rPr lang="ja-JP" altLang="en-US" dirty="0"/>
              <a:t>表示上で中央に配置される形態素を選択する</a:t>
            </a:r>
            <a:endParaRPr lang="en-US" altLang="ja-JP" dirty="0"/>
          </a:p>
          <a:p>
            <a:pPr marL="0" indent="0">
              <a:buNone/>
            </a:pPr>
            <a:r>
              <a:rPr lang="ja-JP" altLang="en-US" dirty="0"/>
              <a:t>形態論情報は書字形出現形・語彙素・語彙素読み・語形・品詞・活用型・書字形・発音形出現形・語種・</a:t>
            </a:r>
            <a:r>
              <a:rPr lang="en-US" altLang="ja-JP" dirty="0"/>
              <a:t>WHERE </a:t>
            </a:r>
            <a:r>
              <a:rPr lang="ja-JP" altLang="en-US" dirty="0"/>
              <a:t>句が指定できる</a:t>
            </a:r>
            <a:endParaRPr lang="en-US" altLang="ja-JP" dirty="0"/>
          </a:p>
          <a:p>
            <a:pPr marL="0" indent="0">
              <a:buNone/>
            </a:pPr>
            <a:r>
              <a:rPr lang="en-US" altLang="ja-JP" dirty="0"/>
              <a:t>WHERE </a:t>
            </a:r>
            <a:r>
              <a:rPr lang="ja-JP" altLang="en-US" dirty="0"/>
              <a:t>句の指定には </a:t>
            </a:r>
            <a:r>
              <a:rPr lang="en-US" altLang="ja-JP" dirty="0"/>
              <a:t>SQL </a:t>
            </a:r>
            <a:r>
              <a:rPr lang="ja-JP" altLang="en-US" dirty="0"/>
              <a:t>の知識が必要である。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57</a:t>
            </a:fld>
            <a:endParaRPr lang="ja-JP" altLang="en-US"/>
          </a:p>
        </p:txBody>
      </p:sp>
      <p:pic>
        <p:nvPicPr>
          <p:cNvPr id="9" name="コンテンツ プレースホルダー 8"/>
          <p:cNvPicPr>
            <a:picLocks noGrp="1"/>
          </p:cNvPicPr>
          <p:nvPr>
            <p:ph sz="half" idx="1"/>
          </p:nvPr>
        </p:nvPicPr>
        <p:blipFill>
          <a:blip r:embed="rId3"/>
          <a:stretch>
            <a:fillRect/>
          </a:stretch>
        </p:blipFill>
        <p:spPr>
          <a:xfrm>
            <a:off x="1166812" y="2262981"/>
            <a:ext cx="4524375" cy="3476625"/>
          </a:xfrm>
          <a:prstGeom prst="rect">
            <a:avLst/>
          </a:prstGeom>
        </p:spPr>
      </p:pic>
    </p:spTree>
    <p:extLst>
      <p:ext uri="{BB962C8B-B14F-4D97-AF65-F5344CB8AC3E}">
        <p14:creationId xmlns:p14="http://schemas.microsoft.com/office/powerpoint/2010/main" val="14446229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b="1" dirty="0"/>
              <a:t>語彙素</a:t>
            </a:r>
            <a:r>
              <a:rPr lang="ja-JP" altLang="en-US" dirty="0"/>
              <a:t>は辞書見出し語相当の形態論情報である</a:t>
            </a:r>
            <a:endParaRPr lang="en-US" altLang="ja-JP" dirty="0"/>
          </a:p>
          <a:p>
            <a:pPr marL="0" indent="0">
              <a:buNone/>
            </a:pPr>
            <a:r>
              <a:rPr lang="ja-JP" altLang="en-US" dirty="0"/>
              <a:t>左図の例では「語彙素：青い」を選択しており、以下のような書字形出現形の事例が得られる</a:t>
            </a:r>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58</a:t>
            </a:fld>
            <a:endParaRPr lang="ja-JP" altLang="en-US"/>
          </a:p>
        </p:txBody>
      </p:sp>
      <p:pic>
        <p:nvPicPr>
          <p:cNvPr id="9" name="コンテンツ プレースホルダー 8"/>
          <p:cNvPicPr>
            <a:picLocks noGrp="1"/>
          </p:cNvPicPr>
          <p:nvPr>
            <p:ph sz="half" idx="1"/>
          </p:nvPr>
        </p:nvPicPr>
        <p:blipFill>
          <a:blip r:embed="rId3"/>
          <a:stretch>
            <a:fillRect/>
          </a:stretch>
        </p:blipFill>
        <p:spPr>
          <a:xfrm>
            <a:off x="1166812" y="2262981"/>
            <a:ext cx="4524375" cy="3476625"/>
          </a:xfrm>
          <a:prstGeom prst="rect">
            <a:avLst/>
          </a:prstGeom>
        </p:spPr>
      </p:pic>
      <p:sp>
        <p:nvSpPr>
          <p:cNvPr id="3" name="正方形/長方形 2"/>
          <p:cNvSpPr/>
          <p:nvPr/>
        </p:nvSpPr>
        <p:spPr>
          <a:xfrm>
            <a:off x="6180667" y="4301067"/>
            <a:ext cx="5173133" cy="1981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キー：語彙素：青い</a:t>
            </a:r>
          </a:p>
          <a:p>
            <a:r>
              <a:rPr lang="ja-JP" altLang="en-US" dirty="0">
                <a:latin typeface="メイリオ" panose="020B0604030504040204" pitchFamily="50" charset="-128"/>
                <a:ea typeface="メイリオ" panose="020B0604030504040204" pitchFamily="50" charset="-128"/>
              </a:rPr>
              <a:t>結果：</a:t>
            </a:r>
            <a:r>
              <a:rPr lang="ja-JP" altLang="en-US" dirty="0" err="1">
                <a:latin typeface="メイリオ" panose="020B0604030504040204" pitchFamily="50" charset="-128"/>
                <a:ea typeface="メイリオ" panose="020B0604030504040204" pitchFamily="50" charset="-128"/>
              </a:rPr>
              <a:t>あお</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あおく</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a:t>
            </a:r>
            <a:r>
              <a:rPr lang="ja-JP" altLang="en-US" dirty="0">
                <a:latin typeface="メイリオ" panose="020B0604030504040204" pitchFamily="50" charset="-128"/>
                <a:ea typeface="メイリオ" panose="020B0604030504040204" pitchFamily="50" charset="-128"/>
              </a:rPr>
              <a:t>き</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あをし</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青かる</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青かろう</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青けれ</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青し</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蒼から</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蒼く</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蒼し</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 碧</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碧し</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04314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b="1" dirty="0"/>
              <a:t>語彙素読み</a:t>
            </a:r>
            <a:r>
              <a:rPr lang="ja-JP" altLang="en-US" dirty="0"/>
              <a:t>はカタカナで指定する</a:t>
            </a:r>
            <a:endParaRPr lang="en-US" altLang="ja-JP" dirty="0"/>
          </a:p>
          <a:p>
            <a:pPr marL="0" indent="0">
              <a:buNone/>
            </a:pPr>
            <a:r>
              <a:rPr lang="ja-JP" altLang="en-US" dirty="0"/>
              <a:t>左図の例では「語彙素読み：アオイ」を選択しており、以下のようの事例が得られる</a:t>
            </a:r>
            <a:endParaRPr lang="en-US" altLang="ja-JP" dirty="0"/>
          </a:p>
          <a:p>
            <a:pPr marL="0" indent="0">
              <a:buNone/>
            </a:pPr>
            <a:r>
              <a:rPr lang="ja-JP" altLang="en-US" sz="2000" dirty="0"/>
              <a:t>（下線は「語彙素：青い」との差分）</a:t>
            </a:r>
            <a:endParaRPr lang="ja-JP" altLang="en-US" dirty="0"/>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59</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キー：語彙素読み：アオイ</a:t>
            </a:r>
          </a:p>
          <a:p>
            <a:r>
              <a:rPr lang="ja-JP" altLang="en-US" dirty="0">
                <a:latin typeface="メイリオ" panose="020B0604030504040204" pitchFamily="50" charset="-128"/>
                <a:ea typeface="メイリオ" panose="020B0604030504040204" pitchFamily="50" charset="-128"/>
              </a:rPr>
              <a:t>結果：</a:t>
            </a:r>
            <a:r>
              <a:rPr lang="ja-JP" altLang="en-US" dirty="0" err="1">
                <a:latin typeface="メイリオ" panose="020B0604030504040204" pitchFamily="50" charset="-128"/>
                <a:ea typeface="メイリオ" panose="020B0604030504040204" pitchFamily="50" charset="-128"/>
              </a:rPr>
              <a:t>あお</a:t>
            </a:r>
            <a:r>
              <a:rPr lang="en-US" altLang="ja-JP" dirty="0">
                <a:latin typeface="メイリオ" panose="020B0604030504040204" pitchFamily="50" charset="-128"/>
                <a:ea typeface="メイリオ" panose="020B0604030504040204" pitchFamily="50" charset="-128"/>
              </a:rPr>
              <a:t>, </a:t>
            </a:r>
            <a:r>
              <a:rPr lang="ja-JP" altLang="en-US" u="sng" dirty="0">
                <a:latin typeface="メイリオ" panose="020B0604030504040204" pitchFamily="50" charset="-128"/>
                <a:ea typeface="メイリオ" panose="020B0604030504040204" pitchFamily="50" charset="-128"/>
              </a:rPr>
              <a:t>アオイ</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あおく</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u="sng" dirty="0" err="1">
                <a:latin typeface="メイリオ" panose="020B0604030504040204" pitchFamily="50" charset="-128"/>
                <a:ea typeface="メイリオ" panose="020B0604030504040204" pitchFamily="50" charset="-128"/>
              </a:rPr>
              <a:t>あふひ</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あをき，</a:t>
            </a:r>
            <a:r>
              <a:rPr lang="ja-JP" altLang="en-US" dirty="0" err="1">
                <a:latin typeface="メイリオ" panose="020B0604030504040204" pitchFamily="50" charset="-128"/>
                <a:ea typeface="メイリオ" panose="020B0604030504040204" pitchFamily="50" charset="-128"/>
              </a:rPr>
              <a:t>あをく</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a:t>
            </a:r>
            <a:r>
              <a:rPr lang="ja-JP" altLang="en-US" dirty="0">
                <a:latin typeface="メイリオ" panose="020B0604030504040204" pitchFamily="50" charset="-128"/>
                <a:ea typeface="メイリオ" panose="020B0604030504040204" pitchFamily="50" charset="-128"/>
              </a:rPr>
              <a:t>し</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u="sng" dirty="0">
                <a:latin typeface="メイリオ" panose="020B0604030504040204" pitchFamily="50" charset="-128"/>
                <a:ea typeface="メイリオ" panose="020B0604030504040204" pitchFamily="50" charset="-128"/>
              </a:rPr>
              <a:t>葵</a:t>
            </a:r>
            <a:r>
              <a:rPr lang="en-US" altLang="ja-JP" dirty="0">
                <a:latin typeface="メイリオ" panose="020B0604030504040204" pitchFamily="50" charset="-128"/>
                <a:ea typeface="メイリオ" panose="020B0604030504040204" pitchFamily="50" charset="-128"/>
              </a:rPr>
              <a:t>, </a:t>
            </a:r>
            <a:r>
              <a:rPr lang="ja-JP" altLang="en-US" u="sng" dirty="0">
                <a:latin typeface="メイリオ" panose="020B0604030504040204" pitchFamily="50" charset="-128"/>
                <a:ea typeface="メイリオ" panose="020B0604030504040204" pitchFamily="50" charset="-128"/>
              </a:rPr>
              <a:t>向葵</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青かる</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青かろう，青き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青けれ</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青し，</a:t>
            </a:r>
          </a:p>
          <a:p>
            <a:r>
              <a:rPr lang="en-US" altLang="ja-JP" dirty="0">
                <a:latin typeface="メイリオ" panose="020B0604030504040204" pitchFamily="50" charset="-128"/>
                <a:ea typeface="メイリオ" panose="020B0604030504040204" pitchFamily="50" charset="-128"/>
              </a:rPr>
              <a:t>	</a:t>
            </a:r>
            <a:r>
              <a:rPr lang="ja-JP" altLang="en-US" u="sng" dirty="0">
                <a:latin typeface="メイリオ" panose="020B0604030504040204" pitchFamily="50" charset="-128"/>
                <a:ea typeface="メイリオ" panose="020B0604030504040204" pitchFamily="50" charset="-128"/>
              </a:rPr>
              <a:t>青井</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蒼から</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蒼き</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蒼し，</a:t>
            </a:r>
            <a:r>
              <a:rPr lang="ja-JP" altLang="en-US" u="sng" dirty="0">
                <a:latin typeface="メイリオ" panose="020B0604030504040204" pitchFamily="50" charset="-128"/>
                <a:ea typeface="メイリオ" panose="020B0604030504040204" pitchFamily="50" charset="-128"/>
              </a:rPr>
              <a:t>蒼井</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碧し</a:t>
            </a:r>
          </a:p>
        </p:txBody>
      </p:sp>
      <p:pic>
        <p:nvPicPr>
          <p:cNvPr id="10" name="コンテンツ プレースホルダー 9"/>
          <p:cNvPicPr>
            <a:picLocks noGrp="1" noChangeAspect="1"/>
          </p:cNvPicPr>
          <p:nvPr>
            <p:ph sz="half" idx="1"/>
          </p:nvPr>
        </p:nvPicPr>
        <p:blipFill>
          <a:blip r:embed="rId3"/>
          <a:stretch>
            <a:fillRect/>
          </a:stretch>
        </p:blipFill>
        <p:spPr>
          <a:xfrm>
            <a:off x="1469782" y="1825625"/>
            <a:ext cx="3918435" cy="4351338"/>
          </a:xfrm>
          <a:prstGeom prst="rect">
            <a:avLst/>
          </a:prstGeom>
        </p:spPr>
      </p:pic>
    </p:spTree>
    <p:extLst>
      <p:ext uri="{BB962C8B-B14F-4D97-AF65-F5344CB8AC3E}">
        <p14:creationId xmlns:p14="http://schemas.microsoft.com/office/powerpoint/2010/main" val="30481708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b="1" dirty="0"/>
              <a:t>語形</a:t>
            </a:r>
            <a:r>
              <a:rPr lang="ja-JP" altLang="en-US" dirty="0"/>
              <a:t>はカタカナで指定する</a:t>
            </a:r>
            <a:endParaRPr lang="en-US" altLang="ja-JP" dirty="0"/>
          </a:p>
          <a:p>
            <a:pPr marL="0" indent="0">
              <a:buNone/>
            </a:pPr>
            <a:r>
              <a:rPr lang="ja-JP" altLang="en-US" dirty="0"/>
              <a:t>異語形「アオシ」の用例が取り除かれて、検索結果は以下のようになる</a:t>
            </a:r>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60</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キー：語形：アオイ</a:t>
            </a:r>
          </a:p>
          <a:p>
            <a:r>
              <a:rPr lang="ja-JP" altLang="en-US" dirty="0">
                <a:latin typeface="メイリオ" panose="020B0604030504040204" pitchFamily="50" charset="-128"/>
                <a:ea typeface="メイリオ" panose="020B0604030504040204" pitchFamily="50" charset="-128"/>
              </a:rPr>
              <a:t>結果：</a:t>
            </a:r>
            <a:r>
              <a:rPr lang="ja-JP" altLang="en-US" dirty="0" err="1">
                <a:latin typeface="メイリオ" panose="020B0604030504040204" pitchFamily="50" charset="-128"/>
                <a:ea typeface="メイリオ" panose="020B0604030504040204" pitchFamily="50" charset="-128"/>
              </a:rPr>
              <a:t>あお</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アオイ</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あおく</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あふひ</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葵</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向葵，青</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青かろう</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青けれ</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青井，蒼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蒼く</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蒼井，碧</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碧く</a:t>
            </a:r>
          </a:p>
        </p:txBody>
      </p:sp>
      <p:pic>
        <p:nvPicPr>
          <p:cNvPr id="11" name="コンテンツ プレースホルダー 10"/>
          <p:cNvPicPr>
            <a:picLocks noGrp="1" noChangeAspect="1"/>
          </p:cNvPicPr>
          <p:nvPr>
            <p:ph sz="half" idx="1"/>
          </p:nvPr>
        </p:nvPicPr>
        <p:blipFill>
          <a:blip r:embed="rId3"/>
          <a:stretch>
            <a:fillRect/>
          </a:stretch>
        </p:blipFill>
        <p:spPr>
          <a:xfrm>
            <a:off x="1333034" y="1825625"/>
            <a:ext cx="4191932" cy="4351338"/>
          </a:xfrm>
          <a:prstGeom prst="rect">
            <a:avLst/>
          </a:prstGeom>
        </p:spPr>
      </p:pic>
    </p:spTree>
    <p:extLst>
      <p:ext uri="{BB962C8B-B14F-4D97-AF65-F5344CB8AC3E}">
        <p14:creationId xmlns:p14="http://schemas.microsoft.com/office/powerpoint/2010/main" val="3890524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b="1" dirty="0"/>
              <a:t>書字形</a:t>
            </a:r>
            <a:r>
              <a:rPr lang="ja-JP" altLang="en-US" dirty="0"/>
              <a:t>を「青い」にすると、「青い」の表記の活用形が全展開される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61</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キー：書字形：青い</a:t>
            </a:r>
          </a:p>
          <a:p>
            <a:r>
              <a:rPr lang="ja-JP" altLang="en-US" dirty="0">
                <a:latin typeface="メイリオ" panose="020B0604030504040204" pitchFamily="50" charset="-128"/>
                <a:ea typeface="メイリオ" panose="020B0604030504040204" pitchFamily="50" charset="-128"/>
              </a:rPr>
              <a:t>結果：青</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青かろう</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青けれ</a:t>
            </a:r>
          </a:p>
        </p:txBody>
      </p:sp>
      <p:pic>
        <p:nvPicPr>
          <p:cNvPr id="10" name="コンテンツ プレースホルダー 9"/>
          <p:cNvPicPr>
            <a:picLocks noGrp="1" noChangeAspect="1"/>
          </p:cNvPicPr>
          <p:nvPr>
            <p:ph sz="half" idx="1"/>
          </p:nvPr>
        </p:nvPicPr>
        <p:blipFill>
          <a:blip r:embed="rId3"/>
          <a:stretch>
            <a:fillRect/>
          </a:stretch>
        </p:blipFill>
        <p:spPr>
          <a:xfrm>
            <a:off x="1513630" y="1825625"/>
            <a:ext cx="3830739" cy="4351338"/>
          </a:xfrm>
          <a:prstGeom prst="rect">
            <a:avLst/>
          </a:prstGeom>
        </p:spPr>
      </p:pic>
    </p:spTree>
    <p:extLst>
      <p:ext uri="{BB962C8B-B14F-4D97-AF65-F5344CB8AC3E}">
        <p14:creationId xmlns:p14="http://schemas.microsoft.com/office/powerpoint/2010/main" val="20947408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b="1" dirty="0"/>
              <a:t>書字形出現形</a:t>
            </a:r>
            <a:r>
              <a:rPr lang="ja-JP" altLang="en-US" dirty="0"/>
              <a:t>を「青い」にすると、「青い」のみが出力される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62</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キー：書字形出現形：青い</a:t>
            </a:r>
          </a:p>
          <a:p>
            <a:r>
              <a:rPr lang="ja-JP" altLang="en-US" dirty="0">
                <a:latin typeface="メイリオ" panose="020B0604030504040204" pitchFamily="50" charset="-128"/>
                <a:ea typeface="メイリオ" panose="020B0604030504040204" pitchFamily="50" charset="-128"/>
              </a:rPr>
              <a:t>結果：青い </a:t>
            </a:r>
          </a:p>
        </p:txBody>
      </p:sp>
      <p:pic>
        <p:nvPicPr>
          <p:cNvPr id="9" name="コンテンツ プレースホルダー 8"/>
          <p:cNvPicPr>
            <a:picLocks noGrp="1" noChangeAspect="1"/>
          </p:cNvPicPr>
          <p:nvPr>
            <p:ph sz="half" idx="1"/>
          </p:nvPr>
        </p:nvPicPr>
        <p:blipFill>
          <a:blip r:embed="rId3"/>
          <a:stretch>
            <a:fillRect/>
          </a:stretch>
        </p:blipFill>
        <p:spPr>
          <a:xfrm>
            <a:off x="1329025" y="1825625"/>
            <a:ext cx="4199949" cy="4351338"/>
          </a:xfrm>
          <a:prstGeom prst="rect">
            <a:avLst/>
          </a:prstGeom>
        </p:spPr>
      </p:pic>
    </p:spTree>
    <p:extLst>
      <p:ext uri="{BB962C8B-B14F-4D97-AF65-F5344CB8AC3E}">
        <p14:creationId xmlns:p14="http://schemas.microsoft.com/office/powerpoint/2010/main" val="11936508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dirty="0"/>
              <a:t>複数の条件を指定できる</a:t>
            </a:r>
            <a:endParaRPr lang="en-US" altLang="ja-JP" dirty="0"/>
          </a:p>
          <a:p>
            <a:pPr marL="0" indent="0">
              <a:buNone/>
            </a:pPr>
            <a:r>
              <a:rPr lang="ja-JP" altLang="en-US" dirty="0"/>
              <a:t>左図の例は「語彙素読み：アオイ」と「品詞：大分類：名詞」の </a:t>
            </a:r>
            <a:r>
              <a:rPr lang="en-US" altLang="ja-JP" dirty="0"/>
              <a:t>and </a:t>
            </a:r>
            <a:r>
              <a:rPr lang="ja-JP" altLang="en-US" dirty="0"/>
              <a:t>検索問い合わせを示す</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63</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キー：語彙素読み：アオイ </a:t>
            </a:r>
            <a:r>
              <a:rPr lang="en-US" altLang="ja-JP" dirty="0">
                <a:latin typeface="メイリオ" panose="020B0604030504040204" pitchFamily="50" charset="-128"/>
                <a:ea typeface="メイリオ" panose="020B0604030504040204" pitchFamily="50" charset="-128"/>
              </a:rPr>
              <a:t>and </a:t>
            </a:r>
            <a:r>
              <a:rPr lang="ja-JP" altLang="en-US" dirty="0">
                <a:latin typeface="メイリオ" panose="020B0604030504040204" pitchFamily="50" charset="-128"/>
                <a:ea typeface="メイリオ" panose="020B0604030504040204" pitchFamily="50" charset="-128"/>
              </a:rPr>
              <a:t>品詞：大分類：名詞</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結果：アオイ</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あおい</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あふひ</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葵</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向葵</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青井</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蒼井</a:t>
            </a:r>
          </a:p>
        </p:txBody>
      </p:sp>
      <p:pic>
        <p:nvPicPr>
          <p:cNvPr id="10" name="コンテンツ プレースホルダー 9"/>
          <p:cNvPicPr>
            <a:picLocks noGrp="1"/>
          </p:cNvPicPr>
          <p:nvPr>
            <p:ph sz="half" idx="1"/>
          </p:nvPr>
        </p:nvPicPr>
        <p:blipFill>
          <a:blip r:embed="rId3"/>
          <a:stretch>
            <a:fillRect/>
          </a:stretch>
        </p:blipFill>
        <p:spPr>
          <a:xfrm>
            <a:off x="957262" y="2939256"/>
            <a:ext cx="4943475" cy="2124075"/>
          </a:xfrm>
          <a:prstGeom prst="rect">
            <a:avLst/>
          </a:prstGeom>
        </p:spPr>
      </p:pic>
    </p:spTree>
    <p:extLst>
      <p:ext uri="{BB962C8B-B14F-4D97-AF65-F5344CB8AC3E}">
        <p14:creationId xmlns:p14="http://schemas.microsoft.com/office/powerpoint/2010/main" val="32011797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dirty="0"/>
              <a:t>複数の条件を指定できる</a:t>
            </a:r>
            <a:endParaRPr lang="en-US" altLang="ja-JP" dirty="0"/>
          </a:p>
          <a:p>
            <a:pPr marL="0" indent="0">
              <a:buNone/>
            </a:pPr>
            <a:r>
              <a:rPr lang="ja-JP" altLang="en-US" dirty="0"/>
              <a:t>左図の例は「語彙素：青い」と「品詞：大分類：形容詞」と「活用形：大分類：連用形」の </a:t>
            </a:r>
            <a:r>
              <a:rPr lang="en-US" altLang="ja-JP" dirty="0"/>
              <a:t>and </a:t>
            </a:r>
            <a:r>
              <a:rPr lang="ja-JP" altLang="en-US" dirty="0"/>
              <a:t>検索問い合わせである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64</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キー：語彙素：青い </a:t>
            </a:r>
            <a:endParaRPr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品詞：大分類：形容詞 </a:t>
            </a:r>
            <a:endParaRPr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活用形：大分類：連用形</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結果：あおく</a:t>
            </a:r>
            <a:r>
              <a:rPr lang="en-US" altLang="ja-JP" dirty="0">
                <a:latin typeface="メイリオ" panose="020B0604030504040204" pitchFamily="50" charset="-128"/>
                <a:ea typeface="メイリオ" panose="020B0604030504040204" pitchFamily="50" charset="-128"/>
              </a:rPr>
              <a:t>, </a:t>
            </a:r>
            <a:r>
              <a:rPr lang="ja-JP" altLang="en-US" dirty="0" err="1">
                <a:latin typeface="メイリオ" panose="020B0604030504040204" pitchFamily="50" charset="-128"/>
                <a:ea typeface="メイリオ" panose="020B0604030504040204" pitchFamily="50" charset="-128"/>
              </a:rPr>
              <a:t>あをく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青く</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蒼か</a:t>
            </a:r>
            <a:r>
              <a:rPr lang="ja-JP" altLang="en-US" dirty="0" err="1">
                <a:latin typeface="メイリオ" panose="020B0604030504040204" pitchFamily="50" charset="-128"/>
                <a:ea typeface="メイリオ" panose="020B0604030504040204" pitchFamily="50" charset="-128"/>
              </a:rPr>
              <a:t>っ</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蒼く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碧く</a:t>
            </a:r>
          </a:p>
        </p:txBody>
      </p:sp>
      <p:pic>
        <p:nvPicPr>
          <p:cNvPr id="9" name="コンテンツ プレースホルダー 8"/>
          <p:cNvPicPr>
            <a:picLocks noGrp="1" noChangeAspect="1"/>
          </p:cNvPicPr>
          <p:nvPr>
            <p:ph sz="half" idx="1"/>
          </p:nvPr>
        </p:nvPicPr>
        <p:blipFill>
          <a:blip r:embed="rId3"/>
          <a:stretch>
            <a:fillRect/>
          </a:stretch>
        </p:blipFill>
        <p:spPr>
          <a:xfrm>
            <a:off x="838200" y="2718444"/>
            <a:ext cx="5181600" cy="2565700"/>
          </a:xfrm>
          <a:prstGeom prst="rect">
            <a:avLst/>
          </a:prstGeom>
        </p:spPr>
      </p:pic>
    </p:spTree>
    <p:extLst>
      <p:ext uri="{BB962C8B-B14F-4D97-AF65-F5344CB8AC3E}">
        <p14:creationId xmlns:p14="http://schemas.microsoft.com/office/powerpoint/2010/main" val="10930729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dirty="0"/>
              <a:t>前後文脈の指定</a:t>
            </a:r>
            <a:endParaRPr kumimoji="1" lang="en-US" altLang="ja-JP" dirty="0"/>
          </a:p>
          <a:p>
            <a:pPr marL="0" indent="0">
              <a:buNone/>
            </a:pPr>
            <a:r>
              <a:rPr lang="ja-JP" altLang="en-US" dirty="0"/>
              <a:t>左図の例では、前方共起条件を用いて、形容詞「青い」の連体形に後置する名詞を出力する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65</a:t>
            </a:fld>
            <a:endParaRPr lang="ja-JP" altLang="en-US"/>
          </a:p>
        </p:txBody>
      </p:sp>
      <p:sp>
        <p:nvSpPr>
          <p:cNvPr id="3" name="正方形/長方形 2"/>
          <p:cNvSpPr/>
          <p:nvPr/>
        </p:nvSpPr>
        <p:spPr>
          <a:xfrm>
            <a:off x="6180667" y="37168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検索条件式： キー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名詞</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前方共起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語彙素</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形容詞</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活用形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連体形</a:t>
            </a:r>
            <a:r>
              <a:rPr lang="en-US" altLang="ja-JP" dirty="0">
                <a:latin typeface="メイリオ" panose="020B0604030504040204" pitchFamily="50" charset="-128"/>
                <a:ea typeface="メイリオ" panose="020B0604030504040204" pitchFamily="50" charset="-128"/>
              </a:rPr>
              <a:t>%") ON 1 WORDS FROM </a:t>
            </a:r>
            <a:r>
              <a:rPr lang="ja-JP" altLang="en-US" dirty="0">
                <a:latin typeface="メイリオ" panose="020B0604030504040204" pitchFamily="50" charset="-128"/>
                <a:ea typeface="メイリオ" panose="020B0604030504040204" pitchFamily="50" charset="-128"/>
              </a:rPr>
              <a:t>キー</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結果（頻度上位</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位まで）：目</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空</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顔</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光</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瞳</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鳥</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色</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部分</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眼</a:t>
            </a:r>
          </a:p>
        </p:txBody>
      </p:sp>
      <p:pic>
        <p:nvPicPr>
          <p:cNvPr id="10" name="コンテンツ プレースホルダー 9"/>
          <p:cNvPicPr>
            <a:picLocks noGrp="1"/>
          </p:cNvPicPr>
          <p:nvPr>
            <p:ph sz="half" idx="1"/>
          </p:nvPr>
        </p:nvPicPr>
        <p:blipFill>
          <a:blip r:embed="rId3"/>
          <a:stretch>
            <a:fillRect/>
          </a:stretch>
        </p:blipFill>
        <p:spPr>
          <a:xfrm>
            <a:off x="919162" y="2386806"/>
            <a:ext cx="5019675" cy="3228975"/>
          </a:xfrm>
          <a:prstGeom prst="rect">
            <a:avLst/>
          </a:prstGeom>
        </p:spPr>
      </p:pic>
    </p:spTree>
    <p:extLst>
      <p:ext uri="{BB962C8B-B14F-4D97-AF65-F5344CB8AC3E}">
        <p14:creationId xmlns:p14="http://schemas.microsoft.com/office/powerpoint/2010/main" val="31071967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中納言短単位検索の使い方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dirty="0"/>
              <a:t>前後文脈の指定</a:t>
            </a:r>
            <a:endParaRPr kumimoji="1" lang="en-US" altLang="ja-JP" dirty="0"/>
          </a:p>
          <a:p>
            <a:pPr marL="0" indent="0">
              <a:buNone/>
            </a:pPr>
            <a:r>
              <a:rPr lang="ja-JP" altLang="en-US" dirty="0"/>
              <a:t>左図の例では、後方共起条件を用いて、助詞「の」＋語彙素「青い」に前置する名詞を出力する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66</a:t>
            </a:fld>
            <a:endParaRPr lang="ja-JP" altLang="en-US"/>
          </a:p>
        </p:txBody>
      </p:sp>
      <p:sp>
        <p:nvSpPr>
          <p:cNvPr id="3" name="正方形/長方形 2"/>
          <p:cNvSpPr/>
          <p:nvPr/>
        </p:nvSpPr>
        <p:spPr>
          <a:xfrm>
            <a:off x="6180667" y="4301066"/>
            <a:ext cx="5748866" cy="20552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検索条件式： キー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名詞</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後方共起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書字形出現形</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の</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助詞</a:t>
            </a:r>
            <a:r>
              <a:rPr lang="en-US" altLang="ja-JP" dirty="0">
                <a:latin typeface="メイリオ" panose="020B0604030504040204" pitchFamily="50" charset="-128"/>
                <a:ea typeface="メイリオ" panose="020B0604030504040204" pitchFamily="50" charset="-128"/>
              </a:rPr>
              <a:t>%") ON 1 WORDS FROM </a:t>
            </a:r>
            <a:r>
              <a:rPr lang="ja-JP" altLang="en-US" dirty="0">
                <a:latin typeface="メイリオ" panose="020B0604030504040204" pitchFamily="50" charset="-128"/>
                <a:ea typeface="メイリオ" panose="020B0604030504040204" pitchFamily="50" charset="-128"/>
              </a:rPr>
              <a:t>キー </a:t>
            </a:r>
            <a:r>
              <a:rPr lang="en-US" altLang="ja-JP" dirty="0">
                <a:latin typeface="メイリオ" panose="020B0604030504040204" pitchFamily="50" charset="-128"/>
                <a:ea typeface="メイリオ" panose="020B0604030504040204" pitchFamily="50" charset="-128"/>
              </a:rPr>
              <a:t>AND </a:t>
            </a:r>
            <a:r>
              <a:rPr lang="ja-JP" altLang="en-US" dirty="0">
                <a:latin typeface="メイリオ" panose="020B0604030504040204" pitchFamily="50" charset="-128"/>
                <a:ea typeface="メイリオ" panose="020B0604030504040204" pitchFamily="50" charset="-128"/>
              </a:rPr>
              <a:t>後方共起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語彙素</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ON 2 WORDS FROM </a:t>
            </a:r>
            <a:r>
              <a:rPr lang="ja-JP" altLang="en-US" dirty="0">
                <a:latin typeface="メイリオ" panose="020B0604030504040204" pitchFamily="50" charset="-128"/>
                <a:ea typeface="メイリオ" panose="020B0604030504040204" pitchFamily="50" charset="-128"/>
              </a:rPr>
              <a:t>キー</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結果（頻度上位</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位タイまで）：空</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ねぎ</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目</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上</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北国</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島</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長</a:t>
            </a:r>
            <a:r>
              <a:rPr lang="ja-JP" altLang="en-US" dirty="0" err="1">
                <a:latin typeface="メイリオ" panose="020B0604030504040204" pitchFamily="50" charset="-128"/>
                <a:ea typeface="メイリオ" panose="020B0604030504040204" pitchFamily="50" charset="-128"/>
              </a:rPr>
              <a:t>ねぎ</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例</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幸福</a:t>
            </a:r>
          </a:p>
        </p:txBody>
      </p:sp>
      <p:pic>
        <p:nvPicPr>
          <p:cNvPr id="11" name="コンテンツ プレースホルダー 10"/>
          <p:cNvPicPr>
            <a:picLocks noGrp="1"/>
          </p:cNvPicPr>
          <p:nvPr>
            <p:ph sz="half" idx="1"/>
          </p:nvPr>
        </p:nvPicPr>
        <p:blipFill>
          <a:blip r:embed="rId3"/>
          <a:stretch>
            <a:fillRect/>
          </a:stretch>
        </p:blipFill>
        <p:spPr>
          <a:xfrm>
            <a:off x="1062037" y="2243931"/>
            <a:ext cx="4733925" cy="3514725"/>
          </a:xfrm>
          <a:prstGeom prst="rect">
            <a:avLst/>
          </a:prstGeom>
        </p:spPr>
      </p:pic>
      <p:sp>
        <p:nvSpPr>
          <p:cNvPr id="13" name="角丸四角形吹き出し 12"/>
          <p:cNvSpPr/>
          <p:nvPr/>
        </p:nvSpPr>
        <p:spPr>
          <a:xfrm>
            <a:off x="991307" y="5810514"/>
            <a:ext cx="3881260" cy="838062"/>
          </a:xfrm>
          <a:prstGeom prst="wedgeRoundRectCallout">
            <a:avLst>
              <a:gd name="adj1" fmla="val 76815"/>
              <a:gd name="adj2" fmla="val -59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「幸福の青い」のような</a:t>
            </a:r>
            <a:endParaRPr lang="en-US" altLang="ja-JP" dirty="0">
              <a:latin typeface="メイリオ" panose="020B0604030504040204" pitchFamily="50" charset="-128"/>
              <a:ea typeface="メイリオ" panose="020B0604030504040204" pitchFamily="50" charset="-128"/>
            </a:endParaRPr>
          </a:p>
          <a:p>
            <a:pPr algn="ctr"/>
            <a:r>
              <a:rPr kumimoji="1" lang="ja-JP" altLang="en-US" dirty="0">
                <a:latin typeface="メイリオ" panose="020B0604030504040204" pitchFamily="50" charset="-128"/>
                <a:ea typeface="メイリオ" panose="020B0604030504040204" pitchFamily="50" charset="-128"/>
              </a:rPr>
              <a:t>統語的に係り受け関係のないものも含まれる</a:t>
            </a:r>
          </a:p>
        </p:txBody>
      </p:sp>
    </p:spTree>
    <p:extLst>
      <p:ext uri="{BB962C8B-B14F-4D97-AF65-F5344CB8AC3E}">
        <p14:creationId xmlns:p14="http://schemas.microsoft.com/office/powerpoint/2010/main" val="46578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中納言長単位検索の使い方</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67</a:t>
            </a:fld>
            <a:endParaRPr lang="ja-JP" altLang="en-US"/>
          </a:p>
        </p:txBody>
      </p:sp>
    </p:spTree>
    <p:extLst>
      <p:ext uri="{BB962C8B-B14F-4D97-AF65-F5344CB8AC3E}">
        <p14:creationId xmlns:p14="http://schemas.microsoft.com/office/powerpoint/2010/main" val="2960547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中納言長単位検索の使い方</a:t>
            </a:r>
          </a:p>
        </p:txBody>
      </p:sp>
      <p:sp>
        <p:nvSpPr>
          <p:cNvPr id="8" name="コンテンツ プレースホルダー 7"/>
          <p:cNvSpPr>
            <a:spLocks noGrp="1"/>
          </p:cNvSpPr>
          <p:nvPr>
            <p:ph sz="half" idx="2"/>
          </p:nvPr>
        </p:nvSpPr>
        <p:spPr/>
        <p:txBody>
          <a:bodyPr>
            <a:normAutofit fontScale="85000" lnSpcReduction="20000"/>
          </a:bodyPr>
          <a:lstStyle/>
          <a:p>
            <a:pPr marL="0" indent="0">
              <a:buNone/>
            </a:pPr>
            <a:r>
              <a:rPr lang="ja-JP" altLang="en-US" dirty="0"/>
              <a:t>長単位検索は、長単位形態論情報に基づいて検索を行う機能である</a:t>
            </a:r>
            <a:endParaRPr lang="en-US" altLang="ja-JP" dirty="0"/>
          </a:p>
          <a:p>
            <a:pPr marL="0" indent="0">
              <a:buNone/>
            </a:pPr>
            <a:r>
              <a:rPr lang="ja-JP" altLang="ja-JP" dirty="0"/>
              <a:t>短単位と同じユーザインターフェイスであり、長単位形態論情報による検索や前方・後方共起条件による検索が可能である</a:t>
            </a:r>
            <a:endParaRPr lang="en-US" altLang="ja-JP" dirty="0"/>
          </a:p>
          <a:p>
            <a:pPr marL="0" indent="0">
              <a:buNone/>
            </a:pPr>
            <a:r>
              <a:rPr lang="ja-JP" altLang="en-US" dirty="0"/>
              <a:t>しかしながら、単位が異なることから、書字形などを完全一致した形式で指定することが難しい</a:t>
            </a:r>
            <a:endParaRPr lang="en-US" altLang="ja-JP" dirty="0"/>
          </a:p>
          <a:p>
            <a:pPr marL="0" indent="0">
              <a:buNone/>
            </a:pPr>
            <a:r>
              <a:rPr lang="ja-JP" altLang="en-US" dirty="0"/>
              <a:t>以下では、書字形などをパターン演算子で指定する方法について紹介する</a:t>
            </a:r>
            <a:endParaRPr lang="en-US" altLang="ja-JP" dirty="0"/>
          </a:p>
          <a:p>
            <a:pPr marL="0" indent="0">
              <a:buNone/>
            </a:pPr>
            <a:r>
              <a:rPr lang="ja-JP" altLang="en-US" dirty="0"/>
              <a:t>なお、パターン演算子は短単位検索でも利用できる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68</a:t>
            </a:fld>
            <a:endParaRPr lang="ja-JP" altLang="en-US"/>
          </a:p>
        </p:txBody>
      </p:sp>
      <p:pic>
        <p:nvPicPr>
          <p:cNvPr id="7" name="コンテンツ プレースホルダー 6"/>
          <p:cNvPicPr>
            <a:picLocks noGrp="1" noChangeAspect="1"/>
          </p:cNvPicPr>
          <p:nvPr>
            <p:ph sz="half" idx="1"/>
          </p:nvPr>
        </p:nvPicPr>
        <p:blipFill>
          <a:blip r:embed="rId3"/>
          <a:stretch>
            <a:fillRect/>
          </a:stretch>
        </p:blipFill>
        <p:spPr>
          <a:xfrm>
            <a:off x="1432768" y="1825625"/>
            <a:ext cx="3992464" cy="4351338"/>
          </a:xfrm>
          <a:prstGeom prst="rect">
            <a:avLst/>
          </a:prstGeom>
        </p:spPr>
      </p:pic>
    </p:spTree>
    <p:extLst>
      <p:ext uri="{BB962C8B-B14F-4D97-AF65-F5344CB8AC3E}">
        <p14:creationId xmlns:p14="http://schemas.microsoft.com/office/powerpoint/2010/main" val="3111622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中納言長単位検索の使い方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sz="2400" dirty="0"/>
              <a:t>語彙素が</a:t>
            </a:r>
            <a:r>
              <a:rPr lang="en-US" altLang="ja-JP" sz="2400" dirty="0"/>
              <a:t>3</a:t>
            </a:r>
            <a:r>
              <a:rPr lang="ja-JP" altLang="en-US" sz="2400" dirty="0"/>
              <a:t>文字以上で、最後</a:t>
            </a:r>
            <a:r>
              <a:rPr lang="en-US" altLang="ja-JP" sz="2400" dirty="0"/>
              <a:t>2</a:t>
            </a:r>
            <a:r>
              <a:rPr lang="ja-JP" altLang="en-US" sz="2400" dirty="0"/>
              <a:t>文字が「青い」である長単位の形態素を出力する</a:t>
            </a:r>
            <a:endParaRPr lang="en-US" altLang="ja-JP" sz="2400" dirty="0"/>
          </a:p>
          <a:p>
            <a:pPr marL="0" indent="0">
              <a:buNone/>
            </a:pPr>
            <a:r>
              <a:rPr lang="en-US" altLang="ja-JP" sz="2400" dirty="0"/>
              <a:t>% </a:t>
            </a:r>
            <a:r>
              <a:rPr lang="ja-JP" altLang="en-US" sz="2400" dirty="0"/>
              <a:t>が </a:t>
            </a:r>
            <a:r>
              <a:rPr lang="en-US" altLang="ja-JP" sz="2400" dirty="0"/>
              <a:t>0</a:t>
            </a:r>
            <a:r>
              <a:rPr lang="ja-JP" altLang="en-US" sz="2400" dirty="0"/>
              <a:t>文字以上の任意の文字列、</a:t>
            </a:r>
            <a:r>
              <a:rPr lang="en-US" altLang="ja-JP" sz="2400" dirty="0"/>
              <a:t>_ </a:t>
            </a:r>
            <a:r>
              <a:rPr lang="ja-JP" altLang="en-US" sz="2400" dirty="0"/>
              <a:t>が</a:t>
            </a:r>
            <a:r>
              <a:rPr lang="en-US" altLang="ja-JP" sz="2400" dirty="0"/>
              <a:t>1</a:t>
            </a:r>
            <a:r>
              <a:rPr lang="ja-JP" altLang="en-US" sz="2400" dirty="0"/>
              <a:t>文字の任意の文字を表す</a:t>
            </a:r>
            <a:endParaRPr lang="en-US" altLang="ja-JP" sz="2400" dirty="0"/>
          </a:p>
          <a:p>
            <a:pPr marL="0" indent="0">
              <a:buNone/>
            </a:pPr>
            <a:r>
              <a:rPr lang="ja-JP" altLang="en-US" sz="2400" dirty="0"/>
              <a:t>つまり「</a:t>
            </a:r>
            <a:r>
              <a:rPr lang="en-US" altLang="ja-JP" sz="2400" dirty="0"/>
              <a:t>%_</a:t>
            </a:r>
            <a:r>
              <a:rPr lang="ja-JP" altLang="en-US" sz="2400" dirty="0"/>
              <a:t>青い」は「青い」に先行する文字が</a:t>
            </a:r>
            <a:r>
              <a:rPr lang="en-US" altLang="ja-JP" sz="2400" dirty="0"/>
              <a:t>1</a:t>
            </a:r>
            <a:r>
              <a:rPr lang="ja-JP" altLang="en-US" sz="2400" dirty="0"/>
              <a:t>文字以上である語彙素を指定する</a:t>
            </a:r>
            <a:endParaRPr kumimoji="1" lang="ja-JP" altLang="en-US" sz="24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69</a:t>
            </a:fld>
            <a:endParaRPr lang="ja-JP" altLang="en-US"/>
          </a:p>
        </p:txBody>
      </p:sp>
      <p:pic>
        <p:nvPicPr>
          <p:cNvPr id="9" name="コンテンツ プレースホルダー 8"/>
          <p:cNvPicPr>
            <a:picLocks noGrp="1" noChangeAspect="1"/>
          </p:cNvPicPr>
          <p:nvPr>
            <p:ph sz="half" idx="1"/>
          </p:nvPr>
        </p:nvPicPr>
        <p:blipFill>
          <a:blip r:embed="rId3"/>
          <a:stretch>
            <a:fillRect/>
          </a:stretch>
        </p:blipFill>
        <p:spPr>
          <a:xfrm>
            <a:off x="1544916" y="1825625"/>
            <a:ext cx="3768168" cy="4351338"/>
          </a:xfrm>
          <a:prstGeom prst="rect">
            <a:avLst/>
          </a:prstGeom>
        </p:spPr>
      </p:pic>
      <p:sp>
        <p:nvSpPr>
          <p:cNvPr id="10" name="正方形/長方形 9"/>
          <p:cNvSpPr/>
          <p:nvPr/>
        </p:nvSpPr>
        <p:spPr>
          <a:xfrm>
            <a:off x="6180667" y="5139267"/>
            <a:ext cx="5698066" cy="12170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キー：語彙素：</a:t>
            </a:r>
            <a:r>
              <a:rPr lang="en-US" altLang="ja-JP" dirty="0">
                <a:latin typeface="メイリオ" panose="020B0604030504040204" pitchFamily="50" charset="-128"/>
                <a:ea typeface="メイリオ" panose="020B0604030504040204" pitchFamily="50" charset="-128"/>
              </a:rPr>
              <a:t>%_</a:t>
            </a:r>
            <a:r>
              <a:rPr lang="ja-JP" altLang="en-US" dirty="0">
                <a:latin typeface="メイリオ" panose="020B0604030504040204" pitchFamily="50" charset="-128"/>
                <a:ea typeface="メイリオ" panose="020B0604030504040204" pitchFamily="50" charset="-128"/>
              </a:rPr>
              <a:t>青い</a:t>
            </a:r>
          </a:p>
          <a:p>
            <a:r>
              <a:rPr lang="ja-JP" altLang="en-US" dirty="0">
                <a:latin typeface="メイリオ" panose="020B0604030504040204" pitchFamily="50" charset="-128"/>
                <a:ea typeface="メイリオ" panose="020B0604030504040204" pitchFamily="50" charset="-128"/>
              </a:rPr>
              <a:t>結果（頻度</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以上）：薄青い</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薄青く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うす青く</a:t>
            </a:r>
            <a:r>
              <a:rPr lang="en-US" altLang="ja-JP" dirty="0">
                <a:latin typeface="メイリオ" panose="020B0604030504040204" pitchFamily="50" charset="-128"/>
                <a:ea typeface="メイリオ" panose="020B0604030504040204" pitchFamily="50" charset="-128"/>
              </a:rPr>
              <a:t>, </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薄蒼く</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うす青い</a:t>
            </a:r>
          </a:p>
        </p:txBody>
      </p:sp>
    </p:spTree>
    <p:extLst>
      <p:ext uri="{BB962C8B-B14F-4D97-AF65-F5344CB8AC3E}">
        <p14:creationId xmlns:p14="http://schemas.microsoft.com/office/powerpoint/2010/main" val="2109295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中納言長単位検索の使い方</a:t>
            </a:r>
          </a:p>
        </p:txBody>
      </p:sp>
      <p:sp>
        <p:nvSpPr>
          <p:cNvPr id="8" name="コンテンツ プレースホルダー 7"/>
          <p:cNvSpPr>
            <a:spLocks noGrp="1"/>
          </p:cNvSpPr>
          <p:nvPr>
            <p:ph sz="half" idx="2"/>
          </p:nvPr>
        </p:nvSpPr>
        <p:spPr/>
        <p:txBody>
          <a:bodyPr>
            <a:normAutofit/>
          </a:bodyPr>
          <a:lstStyle/>
          <a:p>
            <a:pPr marL="0" indent="0">
              <a:buNone/>
            </a:pPr>
            <a:r>
              <a:rPr lang="ja-JP" altLang="en-US" sz="2400" dirty="0"/>
              <a:t>長単位検索の後方共起条件</a:t>
            </a:r>
            <a:endParaRPr lang="en-US" altLang="ja-JP" sz="2400" dirty="0"/>
          </a:p>
          <a:p>
            <a:pPr marL="0" indent="0">
              <a:buNone/>
            </a:pPr>
            <a:r>
              <a:rPr lang="ja-JP" altLang="en-US" sz="2400" dirty="0"/>
              <a:t>左図は長単位検索の後方共起条件を用いて、助詞「の」＋語彙素「青い」に前置する名詞を出力する検索例を示す</a:t>
            </a:r>
            <a:endParaRPr kumimoji="1" lang="ja-JP" altLang="en-US" sz="24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70</a:t>
            </a:fld>
            <a:endParaRPr lang="ja-JP" altLang="en-US"/>
          </a:p>
        </p:txBody>
      </p:sp>
      <p:sp>
        <p:nvSpPr>
          <p:cNvPr id="10" name="正方形/長方形 9"/>
          <p:cNvSpPr/>
          <p:nvPr/>
        </p:nvSpPr>
        <p:spPr>
          <a:xfrm>
            <a:off x="6180667" y="3810000"/>
            <a:ext cx="5549371" cy="25463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dirty="0">
                <a:latin typeface="メイリオ" panose="020B0604030504040204" pitchFamily="50" charset="-128"/>
                <a:ea typeface="メイリオ" panose="020B0604030504040204" pitchFamily="50" charset="-128"/>
              </a:rPr>
              <a:t>検索条件式： キー</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名詞</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後方共起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書字形出現形</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の</a:t>
            </a:r>
            <a:r>
              <a:rPr lang="en-US" altLang="ja-JP" dirty="0">
                <a:latin typeface="メイリオ" panose="020B0604030504040204" pitchFamily="50" charset="-128"/>
                <a:ea typeface="メイリオ" panose="020B0604030504040204" pitchFamily="50" charset="-128"/>
              </a:rPr>
              <a:t>" AND </a:t>
            </a:r>
            <a:r>
              <a:rPr lang="ja-JP" altLang="en-US" dirty="0">
                <a:latin typeface="メイリオ" panose="020B0604030504040204" pitchFamily="50" charset="-128"/>
                <a:ea typeface="メイリオ" panose="020B0604030504040204" pitchFamily="50" charset="-128"/>
              </a:rPr>
              <a:t>品詞 </a:t>
            </a:r>
            <a:r>
              <a:rPr lang="en-US" altLang="ja-JP" dirty="0">
                <a:latin typeface="メイリオ" panose="020B0604030504040204" pitchFamily="50" charset="-128"/>
                <a:ea typeface="メイリオ" panose="020B0604030504040204" pitchFamily="50" charset="-128"/>
              </a:rPr>
              <a:t>LIKE "</a:t>
            </a:r>
            <a:r>
              <a:rPr lang="ja-JP" altLang="en-US" dirty="0">
                <a:latin typeface="メイリオ" panose="020B0604030504040204" pitchFamily="50" charset="-128"/>
                <a:ea typeface="メイリオ" panose="020B0604030504040204" pitchFamily="50" charset="-128"/>
              </a:rPr>
              <a:t>助詞</a:t>
            </a:r>
            <a:r>
              <a:rPr lang="en-US" altLang="ja-JP" dirty="0">
                <a:latin typeface="メイリオ" panose="020B0604030504040204" pitchFamily="50" charset="-128"/>
                <a:ea typeface="メイリオ" panose="020B0604030504040204" pitchFamily="50" charset="-128"/>
              </a:rPr>
              <a:t>%") ON 1 WORDS FROM </a:t>
            </a:r>
            <a:r>
              <a:rPr lang="ja-JP" altLang="en-US" dirty="0">
                <a:latin typeface="メイリオ" panose="020B0604030504040204" pitchFamily="50" charset="-128"/>
                <a:ea typeface="メイリオ" panose="020B0604030504040204" pitchFamily="50" charset="-128"/>
              </a:rPr>
              <a:t>キー </a:t>
            </a:r>
            <a:r>
              <a:rPr lang="en-US" altLang="ja-JP" dirty="0">
                <a:latin typeface="メイリオ" panose="020B0604030504040204" pitchFamily="50" charset="-128"/>
                <a:ea typeface="メイリオ" panose="020B0604030504040204" pitchFamily="50" charset="-128"/>
              </a:rPr>
              <a:t>AND </a:t>
            </a:r>
            <a:r>
              <a:rPr lang="ja-JP" altLang="en-US" dirty="0">
                <a:latin typeface="メイリオ" panose="020B0604030504040204" pitchFamily="50" charset="-128"/>
                <a:ea typeface="メイリオ" panose="020B0604030504040204" pitchFamily="50" charset="-128"/>
              </a:rPr>
              <a:t>後方共起</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語彙素</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青い</a:t>
            </a:r>
            <a:r>
              <a:rPr lang="en-US" altLang="ja-JP" dirty="0">
                <a:latin typeface="メイリオ" panose="020B0604030504040204" pitchFamily="50" charset="-128"/>
                <a:ea typeface="メイリオ" panose="020B0604030504040204" pitchFamily="50" charset="-128"/>
              </a:rPr>
              <a:t>" ON 2 WORDS FROM </a:t>
            </a:r>
            <a:r>
              <a:rPr lang="ja-JP" altLang="en-US" dirty="0">
                <a:latin typeface="メイリオ" panose="020B0604030504040204" pitchFamily="50" charset="-128"/>
                <a:ea typeface="メイリオ" panose="020B0604030504040204" pitchFamily="50" charset="-128"/>
              </a:rPr>
              <a:t>キー</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結果（頻度上位</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位タイまで）：前</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上</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目</a:t>
            </a:r>
            <a:r>
              <a:rPr lang="en-US" altLang="ja-JP" dirty="0">
                <a:latin typeface="メイリオ" panose="020B0604030504040204" pitchFamily="50" charset="-128"/>
                <a:ea typeface="メイリオ" panose="020B0604030504040204" pitchFamily="50" charset="-128"/>
              </a:rPr>
              <a:t>,</a:t>
            </a:r>
          </a:p>
          <a:p>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ポロねぎ</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長</a:t>
            </a:r>
            <a:r>
              <a:rPr lang="ja-JP" altLang="en-US" dirty="0" err="1">
                <a:latin typeface="メイリオ" panose="020B0604030504040204" pitchFamily="50" charset="-128"/>
                <a:ea typeface="メイリオ" panose="020B0604030504040204" pitchFamily="50" charset="-128"/>
              </a:rPr>
              <a:t>ねぎ</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北国</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ねぎ</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ひとつ</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例</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空</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幸福</a:t>
            </a:r>
          </a:p>
        </p:txBody>
      </p:sp>
      <p:pic>
        <p:nvPicPr>
          <p:cNvPr id="11" name="コンテンツ プレースホルダー 10"/>
          <p:cNvPicPr>
            <a:picLocks noGrp="1"/>
          </p:cNvPicPr>
          <p:nvPr>
            <p:ph sz="half" idx="1"/>
          </p:nvPr>
        </p:nvPicPr>
        <p:blipFill>
          <a:blip r:embed="rId3"/>
          <a:stretch>
            <a:fillRect/>
          </a:stretch>
        </p:blipFill>
        <p:spPr>
          <a:xfrm>
            <a:off x="1062037" y="2177256"/>
            <a:ext cx="4733925" cy="3648075"/>
          </a:xfrm>
          <a:prstGeom prst="rect">
            <a:avLst/>
          </a:prstGeom>
        </p:spPr>
      </p:pic>
    </p:spTree>
    <p:extLst>
      <p:ext uri="{BB962C8B-B14F-4D97-AF65-F5344CB8AC3E}">
        <p14:creationId xmlns:p14="http://schemas.microsoft.com/office/powerpoint/2010/main" val="35424277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中納言その他の機能</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71</a:t>
            </a:fld>
            <a:endParaRPr lang="ja-JP" altLang="en-US"/>
          </a:p>
        </p:txBody>
      </p:sp>
    </p:spTree>
    <p:extLst>
      <p:ext uri="{BB962C8B-B14F-4D97-AF65-F5344CB8AC3E}">
        <p14:creationId xmlns:p14="http://schemas.microsoft.com/office/powerpoint/2010/main" val="26824623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中納言の位置検索</a:t>
            </a:r>
          </a:p>
        </p:txBody>
      </p:sp>
      <p:sp>
        <p:nvSpPr>
          <p:cNvPr id="4" name="コンテンツ プレースホルダー 3"/>
          <p:cNvSpPr>
            <a:spLocks noGrp="1"/>
          </p:cNvSpPr>
          <p:nvPr>
            <p:ph sz="half" idx="2"/>
          </p:nvPr>
        </p:nvSpPr>
        <p:spPr/>
        <p:txBody>
          <a:bodyPr>
            <a:noAutofit/>
          </a:bodyPr>
          <a:lstStyle/>
          <a:p>
            <a:pPr marL="0" indent="0">
              <a:buNone/>
            </a:pPr>
            <a:r>
              <a:rPr lang="ja-JP" altLang="en-US" sz="2000" dirty="0"/>
              <a:t>位置検索は、一度検索した際の</a:t>
            </a:r>
            <a:r>
              <a:rPr lang="en-US" altLang="ja-JP" sz="2000" dirty="0"/>
              <a:t>&lt;</a:t>
            </a:r>
            <a:r>
              <a:rPr lang="ja-JP" altLang="en-US" sz="2000" dirty="0"/>
              <a:t>サンプル</a:t>
            </a:r>
            <a:r>
              <a:rPr lang="en-US" altLang="ja-JP" sz="2000" dirty="0"/>
              <a:t>ID </a:t>
            </a:r>
            <a:r>
              <a:rPr lang="ja-JP" altLang="en-US" sz="2000" dirty="0"/>
              <a:t>と開始位置</a:t>
            </a:r>
            <a:r>
              <a:rPr lang="en-US" altLang="ja-JP" sz="2000" dirty="0"/>
              <a:t>&gt; (BCCWJ, CHJ)</a:t>
            </a:r>
            <a:r>
              <a:rPr lang="ja-JP" altLang="en-US" sz="2000" dirty="0" err="1"/>
              <a:t>，</a:t>
            </a:r>
            <a:r>
              <a:rPr lang="ja-JP" altLang="en-US" sz="2000" dirty="0"/>
              <a:t> </a:t>
            </a:r>
            <a:r>
              <a:rPr lang="en-US" altLang="ja-JP" sz="2000" dirty="0"/>
              <a:t>&lt;</a:t>
            </a:r>
            <a:r>
              <a:rPr lang="ja-JP" altLang="en-US" sz="2000" dirty="0"/>
              <a:t>講演</a:t>
            </a:r>
            <a:r>
              <a:rPr lang="en-US" altLang="ja-JP" sz="2000" dirty="0"/>
              <a:t>ID </a:t>
            </a:r>
            <a:r>
              <a:rPr lang="ja-JP" altLang="en-US" sz="2000" dirty="0"/>
              <a:t>と開始位置</a:t>
            </a:r>
            <a:r>
              <a:rPr lang="en-US" altLang="ja-JP" sz="2000" dirty="0"/>
              <a:t>&gt; (CSJ)</a:t>
            </a:r>
            <a:r>
              <a:rPr lang="ja-JP" altLang="en-US" sz="2000" dirty="0" err="1"/>
              <a:t>，</a:t>
            </a:r>
            <a:r>
              <a:rPr lang="en-US" altLang="ja-JP" sz="2000" dirty="0"/>
              <a:t>&lt;</a:t>
            </a:r>
            <a:r>
              <a:rPr lang="ja-JP" altLang="en-US" sz="2000" dirty="0"/>
              <a:t>会話</a:t>
            </a:r>
            <a:r>
              <a:rPr lang="en-US" altLang="ja-JP" sz="2000" dirty="0"/>
              <a:t>ID </a:t>
            </a:r>
            <a:r>
              <a:rPr lang="ja-JP" altLang="en-US" sz="2000" dirty="0"/>
              <a:t>と開始位置</a:t>
            </a:r>
            <a:r>
              <a:rPr lang="en-US" altLang="ja-JP" sz="2000" dirty="0"/>
              <a:t>&gt; (NUCC) </a:t>
            </a:r>
            <a:r>
              <a:rPr lang="ja-JP" altLang="en-US" sz="2000" dirty="0"/>
              <a:t>などにより、コーパス中の位置を一意に指定する情報に基づいて用例を表示する機能である</a:t>
            </a:r>
            <a:endParaRPr lang="en-US" altLang="ja-JP" sz="2000" dirty="0"/>
          </a:p>
          <a:p>
            <a:pPr marL="0" indent="0">
              <a:buNone/>
            </a:pPr>
            <a:r>
              <a:rPr lang="ja-JP" altLang="ja-JP" sz="2000" dirty="0"/>
              <a:t>例は、</a:t>
            </a:r>
            <a:r>
              <a:rPr lang="en-US" altLang="ja-JP" sz="2000" dirty="0"/>
              <a:t>BCCWJ </a:t>
            </a:r>
            <a:r>
              <a:rPr lang="ja-JP" altLang="ja-JP" sz="2000" dirty="0"/>
              <a:t>のサンプル</a:t>
            </a:r>
            <a:r>
              <a:rPr lang="en-US" altLang="ja-JP" sz="2000" dirty="0"/>
              <a:t>ID PB1n_00048</a:t>
            </a:r>
            <a:r>
              <a:rPr lang="ja-JP" altLang="ja-JP" sz="2000" dirty="0"/>
              <a:t>と開始位置 </a:t>
            </a:r>
            <a:r>
              <a:rPr lang="en-US" altLang="ja-JP" sz="2000" dirty="0"/>
              <a:t>10 </a:t>
            </a:r>
            <a:r>
              <a:rPr lang="ja-JP" altLang="ja-JP" sz="2000" dirty="0"/>
              <a:t>の用例を表示する</a:t>
            </a:r>
            <a:endParaRPr lang="en-US" altLang="ja-JP" sz="2000" dirty="0"/>
          </a:p>
          <a:p>
            <a:pPr marL="0" indent="0">
              <a:buNone/>
            </a:pPr>
            <a:r>
              <a:rPr lang="ja-JP" altLang="ja-JP" sz="2000" dirty="0"/>
              <a:t>論文に用例を引用する場合には、この情報とともに出典情報を記載すればよい</a:t>
            </a:r>
            <a:endParaRPr kumimoji="1" lang="ja-JP" altLang="en-US" sz="2000" dirty="0"/>
          </a:p>
        </p:txBody>
      </p:sp>
      <p:sp>
        <p:nvSpPr>
          <p:cNvPr id="5" name="日付プレースホルダー 4"/>
          <p:cNvSpPr>
            <a:spLocks noGrp="1"/>
          </p:cNvSpPr>
          <p:nvPr>
            <p:ph type="dt" sz="half" idx="10"/>
          </p:nvPr>
        </p:nvSpPr>
        <p:spPr/>
        <p:txBody>
          <a:bodyPr/>
          <a:lstStyle/>
          <a:p>
            <a:r>
              <a:rPr lang="en-US" altLang="ja-JP"/>
              <a:t>2021/03/04</a:t>
            </a:r>
            <a:endParaRPr lang="ja-JP" altLang="en-US"/>
          </a:p>
        </p:txBody>
      </p:sp>
      <p:sp>
        <p:nvSpPr>
          <p:cNvPr id="6" name="フッター プレースホルダー 5"/>
          <p:cNvSpPr>
            <a:spLocks noGrp="1"/>
          </p:cNvSpPr>
          <p:nvPr>
            <p:ph type="ftr" sz="quarter" idx="11"/>
          </p:nvPr>
        </p:nvSpPr>
        <p:spPr/>
        <p:txBody>
          <a:bodyPr/>
          <a:lstStyle/>
          <a:p>
            <a:endParaRPr lang="ja-JP" altLang="en-US"/>
          </a:p>
        </p:txBody>
      </p:sp>
      <p:sp>
        <p:nvSpPr>
          <p:cNvPr id="7" name="スライド番号プレースホルダー 6"/>
          <p:cNvSpPr>
            <a:spLocks noGrp="1"/>
          </p:cNvSpPr>
          <p:nvPr>
            <p:ph type="sldNum" sz="quarter" idx="12"/>
          </p:nvPr>
        </p:nvSpPr>
        <p:spPr/>
        <p:txBody>
          <a:bodyPr/>
          <a:lstStyle/>
          <a:p>
            <a:fld id="{FE32714C-2F2B-4339-875C-F662F0CA4545}" type="slidenum">
              <a:rPr lang="ja-JP" altLang="en-US" smtClean="0"/>
              <a:pPr/>
              <a:t>72</a:t>
            </a:fld>
            <a:endParaRPr lang="ja-JP" altLang="en-US"/>
          </a:p>
        </p:txBody>
      </p:sp>
      <p:sp>
        <p:nvSpPr>
          <p:cNvPr id="9" name="コンテンツ プレースホルダー 8"/>
          <p:cNvSpPr>
            <a:spLocks noGrp="1"/>
          </p:cNvSpPr>
          <p:nvPr>
            <p:ph sz="half" idx="1"/>
          </p:nvPr>
        </p:nvSpPr>
        <p:spPr/>
        <p:txBody>
          <a:bodyPr/>
          <a:lstStyle/>
          <a:p>
            <a:endParaRPr kumimoji="1" lang="ja-JP" altLang="en-US"/>
          </a:p>
        </p:txBody>
      </p:sp>
      <p:pic>
        <p:nvPicPr>
          <p:cNvPr id="10" name="図 9"/>
          <p:cNvPicPr>
            <a:picLocks noChangeAspect="1"/>
          </p:cNvPicPr>
          <p:nvPr/>
        </p:nvPicPr>
        <p:blipFill>
          <a:blip r:embed="rId2"/>
          <a:stretch>
            <a:fillRect/>
          </a:stretch>
        </p:blipFill>
        <p:spPr>
          <a:xfrm>
            <a:off x="838200" y="1690688"/>
            <a:ext cx="4038600" cy="3695700"/>
          </a:xfrm>
          <a:prstGeom prst="rect">
            <a:avLst/>
          </a:prstGeom>
        </p:spPr>
      </p:pic>
      <p:pic>
        <p:nvPicPr>
          <p:cNvPr id="12" name="図 11"/>
          <p:cNvPicPr>
            <a:picLocks noChangeAspect="1"/>
          </p:cNvPicPr>
          <p:nvPr/>
        </p:nvPicPr>
        <p:blipFill>
          <a:blip r:embed="rId3"/>
          <a:stretch>
            <a:fillRect/>
          </a:stretch>
        </p:blipFill>
        <p:spPr>
          <a:xfrm>
            <a:off x="838200" y="4912920"/>
            <a:ext cx="10875030" cy="1017316"/>
          </a:xfrm>
          <a:prstGeom prst="rect">
            <a:avLst/>
          </a:prstGeom>
        </p:spPr>
      </p:pic>
    </p:spTree>
    <p:extLst>
      <p:ext uri="{BB962C8B-B14F-4D97-AF65-F5344CB8AC3E}">
        <p14:creationId xmlns:p14="http://schemas.microsoft.com/office/powerpoint/2010/main" val="39200700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検索対象の絞り込み</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73</a:t>
            </a:fld>
            <a:endParaRPr lang="ja-JP" altLang="en-US"/>
          </a:p>
        </p:txBody>
      </p:sp>
      <p:pic>
        <p:nvPicPr>
          <p:cNvPr id="7" name="コンテンツ プレースホルダー 6"/>
          <p:cNvPicPr>
            <a:picLocks noGrp="1"/>
          </p:cNvPicPr>
          <p:nvPr>
            <p:ph idx="1"/>
          </p:nvPr>
        </p:nvPicPr>
        <p:blipFill>
          <a:blip r:embed="rId2"/>
          <a:stretch>
            <a:fillRect/>
          </a:stretch>
        </p:blipFill>
        <p:spPr>
          <a:xfrm>
            <a:off x="938212" y="1629569"/>
            <a:ext cx="10315575" cy="2305050"/>
          </a:xfrm>
          <a:prstGeom prst="rect">
            <a:avLst/>
          </a:prstGeom>
        </p:spPr>
      </p:pic>
      <p:sp>
        <p:nvSpPr>
          <p:cNvPr id="8" name="正方形/長方形 7"/>
          <p:cNvSpPr/>
          <p:nvPr/>
        </p:nvSpPr>
        <p:spPr>
          <a:xfrm>
            <a:off x="1058333" y="4377267"/>
            <a:ext cx="10195454" cy="12276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ja-JP" dirty="0">
                <a:latin typeface="メイリオ" panose="020B0604030504040204" pitchFamily="50" charset="-128"/>
                <a:ea typeface="メイリオ" panose="020B0604030504040204" pitchFamily="50" charset="-128"/>
              </a:rPr>
              <a:t>コーパスによって検索対象を絞り込むことができる</a:t>
            </a:r>
            <a:endParaRPr lang="en-US" altLang="ja-JP" dirty="0">
              <a:latin typeface="メイリオ" panose="020B0604030504040204" pitchFamily="50" charset="-128"/>
              <a:ea typeface="メイリオ" panose="020B0604030504040204" pitchFamily="50" charset="-128"/>
            </a:endParaRPr>
          </a:p>
          <a:p>
            <a:pPr algn="ctr"/>
            <a:endParaRPr lang="en-US" altLang="ja-JP" dirty="0">
              <a:latin typeface="メイリオ" panose="020B0604030504040204" pitchFamily="50" charset="-128"/>
              <a:ea typeface="メイリオ" panose="020B0604030504040204" pitchFamily="50" charset="-128"/>
            </a:endParaRPr>
          </a:p>
          <a:p>
            <a:pPr algn="ctr"/>
            <a:r>
              <a:rPr lang="ja-JP" altLang="ja-JP" dirty="0">
                <a:latin typeface="メイリオ" panose="020B0604030504040204" pitchFamily="50" charset="-128"/>
                <a:ea typeface="メイリオ" panose="020B0604030504040204" pitchFamily="50" charset="-128"/>
              </a:rPr>
              <a:t>図</a:t>
            </a:r>
            <a:r>
              <a:rPr lang="en-US" altLang="ja-JP" dirty="0">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の「検索対象を選択」をクリックすると、メタデータに基づく絞り込みが可能になる</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113857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検索対象の絞り込み</a:t>
            </a:r>
            <a:br>
              <a:rPr kumimoji="1" lang="en-US" altLang="ja-JP" dirty="0"/>
            </a:br>
            <a:r>
              <a:rPr kumimoji="1" lang="en-US" altLang="ja-JP" dirty="0"/>
              <a:t>BCCWJ</a:t>
            </a:r>
            <a:r>
              <a:rPr lang="ja-JP" altLang="ja-JP" dirty="0"/>
              <a:t>（レジスタ：出版・書籍 選択時）</a:t>
            </a:r>
            <a:endParaRPr kumimoji="1" lang="ja-JP" altLang="en-US" dirty="0"/>
          </a:p>
        </p:txBody>
      </p:sp>
      <p:sp>
        <p:nvSpPr>
          <p:cNvPr id="3" name="コンテンツ プレースホルダー 2"/>
          <p:cNvSpPr>
            <a:spLocks noGrp="1"/>
          </p:cNvSpPr>
          <p:nvPr>
            <p:ph sz="half" idx="2"/>
          </p:nvPr>
        </p:nvSpPr>
        <p:spPr/>
        <p:txBody>
          <a:bodyPr>
            <a:normAutofit lnSpcReduction="10000"/>
          </a:bodyPr>
          <a:lstStyle/>
          <a:p>
            <a:pPr marL="0" indent="0">
              <a:buNone/>
            </a:pPr>
            <a:r>
              <a:rPr lang="ja-JP" altLang="en-US" dirty="0"/>
              <a:t>検索対象を選択する機能においては、</a:t>
            </a:r>
            <a:r>
              <a:rPr lang="en-US" altLang="ja-JP" dirty="0"/>
              <a:t>BCCWJ </a:t>
            </a:r>
            <a:r>
              <a:rPr lang="ja-JP" altLang="en-US" dirty="0"/>
              <a:t>の場合はデフォルトでは出版年に基づく絞り込みができる</a:t>
            </a:r>
            <a:endParaRPr lang="en-US" altLang="ja-JP" dirty="0"/>
          </a:p>
          <a:p>
            <a:pPr marL="0" indent="0">
              <a:buNone/>
            </a:pPr>
            <a:r>
              <a:rPr lang="ja-JP" altLang="en-US" dirty="0"/>
              <a:t>レジスタを選択することにより、レジスタ毎の詳細なジャンルを指定できる</a:t>
            </a:r>
            <a:endParaRPr lang="en-US" altLang="ja-JP" dirty="0"/>
          </a:p>
          <a:p>
            <a:pPr marL="0" indent="0">
              <a:buNone/>
            </a:pPr>
            <a:r>
              <a:rPr lang="ja-JP" altLang="en-US" dirty="0"/>
              <a:t>例えば、</a:t>
            </a:r>
            <a:r>
              <a:rPr lang="en-US" altLang="ja-JP" dirty="0"/>
              <a:t>BCCWJ</a:t>
            </a:r>
            <a:r>
              <a:rPr lang="ja-JP" altLang="en-US" dirty="0"/>
              <a:t>で書籍を選択した場合には、日本十進分類法</a:t>
            </a:r>
            <a:r>
              <a:rPr lang="en-US" altLang="ja-JP" dirty="0"/>
              <a:t>(NDC) </a:t>
            </a:r>
            <a:r>
              <a:rPr lang="ja-JP" altLang="en-US" dirty="0"/>
              <a:t>の類目（第</a:t>
            </a:r>
            <a:r>
              <a:rPr lang="en-US" altLang="ja-JP" dirty="0"/>
              <a:t>1</a:t>
            </a:r>
            <a:r>
              <a:rPr lang="ja-JP" altLang="en-US" dirty="0"/>
              <a:t>次区分）により絞り込める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74</a:t>
            </a:fld>
            <a:endParaRPr lang="ja-JP" altLang="en-US"/>
          </a:p>
        </p:txBody>
      </p:sp>
      <p:pic>
        <p:nvPicPr>
          <p:cNvPr id="9" name="コンテンツ プレースホルダー 8"/>
          <p:cNvPicPr>
            <a:picLocks noGrp="1"/>
          </p:cNvPicPr>
          <p:nvPr>
            <p:ph sz="half" idx="1"/>
          </p:nvPr>
        </p:nvPicPr>
        <p:blipFill>
          <a:blip r:embed="rId3"/>
          <a:stretch>
            <a:fillRect/>
          </a:stretch>
        </p:blipFill>
        <p:spPr>
          <a:xfrm>
            <a:off x="838200" y="2097619"/>
            <a:ext cx="5181600" cy="3807349"/>
          </a:xfrm>
          <a:prstGeom prst="rect">
            <a:avLst/>
          </a:prstGeom>
        </p:spPr>
      </p:pic>
    </p:spTree>
    <p:extLst>
      <p:ext uri="{BB962C8B-B14F-4D97-AF65-F5344CB8AC3E}">
        <p14:creationId xmlns:p14="http://schemas.microsoft.com/office/powerpoint/2010/main" val="27384829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履歴で検索</a:t>
            </a:r>
          </a:p>
        </p:txBody>
      </p:sp>
      <p:sp>
        <p:nvSpPr>
          <p:cNvPr id="3" name="コンテンツ プレースホルダー 2"/>
          <p:cNvSpPr>
            <a:spLocks noGrp="1"/>
          </p:cNvSpPr>
          <p:nvPr>
            <p:ph idx="1"/>
          </p:nvPr>
        </p:nvSpPr>
        <p:spPr/>
        <p:txBody>
          <a:bodyPr/>
          <a:lstStyle/>
          <a:p>
            <a:pPr marL="0" indent="0">
              <a:buNone/>
            </a:pPr>
            <a:r>
              <a:rPr lang="ja-JP" altLang="ja-JP" dirty="0"/>
              <a:t>内側のタブで「履歴で検索」を選択することで、過去の検索履歴が表示される</a:t>
            </a:r>
            <a:endParaRPr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75</a:t>
            </a:fld>
            <a:endParaRPr lang="ja-JP" altLang="en-US"/>
          </a:p>
        </p:txBody>
      </p:sp>
      <p:pic>
        <p:nvPicPr>
          <p:cNvPr id="8" name="図 7"/>
          <p:cNvPicPr>
            <a:picLocks noChangeAspect="1"/>
          </p:cNvPicPr>
          <p:nvPr/>
        </p:nvPicPr>
        <p:blipFill>
          <a:blip r:embed="rId2"/>
          <a:stretch>
            <a:fillRect/>
          </a:stretch>
        </p:blipFill>
        <p:spPr>
          <a:xfrm>
            <a:off x="795337" y="2649507"/>
            <a:ext cx="10601325" cy="5172075"/>
          </a:xfrm>
          <a:prstGeom prst="rect">
            <a:avLst/>
          </a:prstGeom>
        </p:spPr>
      </p:pic>
    </p:spTree>
    <p:extLst>
      <p:ext uri="{BB962C8B-B14F-4D97-AF65-F5344CB8AC3E}">
        <p14:creationId xmlns:p14="http://schemas.microsoft.com/office/powerpoint/2010/main" val="29225219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履歴で検索</a:t>
            </a:r>
          </a:p>
        </p:txBody>
      </p:sp>
      <p:sp>
        <p:nvSpPr>
          <p:cNvPr id="3" name="コンテンツ プレースホルダー 2"/>
          <p:cNvSpPr>
            <a:spLocks noGrp="1"/>
          </p:cNvSpPr>
          <p:nvPr>
            <p:ph idx="1"/>
          </p:nvPr>
        </p:nvSpPr>
        <p:spPr/>
        <p:txBody>
          <a:bodyPr/>
          <a:lstStyle/>
          <a:p>
            <a:pPr marL="0" indent="0">
              <a:buNone/>
            </a:pPr>
            <a:r>
              <a:rPr lang="ja-JP" altLang="ja-JP" dirty="0"/>
              <a:t>「編集して検索」ボタンを押すと「検索条件式で検索」タブに移り、検索条件式を編集することができる</a:t>
            </a:r>
            <a:endParaRPr lang="en-US" altLang="ja-JP" dirty="0"/>
          </a:p>
          <a:p>
            <a:pPr marL="0" indent="0">
              <a:buNone/>
            </a:pPr>
            <a:r>
              <a:rPr lang="ja-JP" altLang="ja-JP" dirty="0"/>
              <a:t>検索条件式の編集については</a:t>
            </a:r>
            <a:r>
              <a:rPr lang="en-US" altLang="ja-JP" dirty="0"/>
              <a:t>SQL </a:t>
            </a:r>
            <a:r>
              <a:rPr lang="ja-JP" altLang="ja-JP" dirty="0"/>
              <a:t>の知識が必要になるが、以前と同じ検索をするためには編集せずにそのまま検索ボタンを押せばよい</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76</a:t>
            </a:fld>
            <a:endParaRPr lang="ja-JP" altLang="en-US"/>
          </a:p>
        </p:txBody>
      </p:sp>
      <p:pic>
        <p:nvPicPr>
          <p:cNvPr id="8" name="図 7"/>
          <p:cNvPicPr>
            <a:picLocks noChangeAspect="1"/>
          </p:cNvPicPr>
          <p:nvPr/>
        </p:nvPicPr>
        <p:blipFill>
          <a:blip r:embed="rId2"/>
          <a:stretch>
            <a:fillRect/>
          </a:stretch>
        </p:blipFill>
        <p:spPr>
          <a:xfrm>
            <a:off x="928687" y="4001294"/>
            <a:ext cx="10334625" cy="3333750"/>
          </a:xfrm>
          <a:prstGeom prst="rect">
            <a:avLst/>
          </a:prstGeom>
        </p:spPr>
      </p:pic>
    </p:spTree>
    <p:extLst>
      <p:ext uri="{BB962C8B-B14F-4D97-AF65-F5344CB8AC3E}">
        <p14:creationId xmlns:p14="http://schemas.microsoft.com/office/powerpoint/2010/main" val="21037005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ダウンロード機能</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sz="2400" dirty="0"/>
              <a:t>検索結果を</a:t>
            </a:r>
            <a:r>
              <a:rPr lang="en-US" altLang="ja-JP" sz="2400" dirty="0"/>
              <a:t>10</a:t>
            </a:r>
            <a:r>
              <a:rPr lang="ja-JP" altLang="en-US" sz="2400" dirty="0"/>
              <a:t>万件までダウンロードできるダウンロード機能がある</a:t>
            </a:r>
            <a:endParaRPr lang="en-US" altLang="ja-JP" sz="2400" dirty="0"/>
          </a:p>
          <a:p>
            <a:pPr marL="0" indent="0">
              <a:buNone/>
            </a:pPr>
            <a:r>
              <a:rPr lang="ja-JP" altLang="en-US" sz="2400" dirty="0"/>
              <a:t>ダウンロードオプションを開くと下図のような画面が表示される</a:t>
            </a:r>
            <a:endParaRPr lang="en-US" altLang="ja-JP" sz="2400" dirty="0"/>
          </a:p>
          <a:p>
            <a:pPr marL="0" indent="0">
              <a:buNone/>
            </a:pPr>
            <a:r>
              <a:rPr lang="ja-JP" altLang="en-US" sz="2400" dirty="0"/>
              <a:t>システム「</a:t>
            </a:r>
            <a:r>
              <a:rPr lang="en-US" altLang="ja-JP" sz="2400" dirty="0"/>
              <a:t>Excel</a:t>
            </a:r>
            <a:r>
              <a:rPr lang="ja-JP" altLang="en-US" sz="2400" dirty="0"/>
              <a:t>向け」を指定すると、文字コードが </a:t>
            </a:r>
            <a:r>
              <a:rPr lang="en-US" altLang="ja-JP" sz="2400" dirty="0"/>
              <a:t>UTF-16LE </a:t>
            </a:r>
            <a:r>
              <a:rPr lang="ja-JP" altLang="en-US" sz="2400" dirty="0"/>
              <a:t>のタブ区切りファイルが、拡張子 </a:t>
            </a:r>
            <a:r>
              <a:rPr lang="en-US" altLang="ja-JP" sz="2400" dirty="0"/>
              <a:t>.csv </a:t>
            </a:r>
            <a:r>
              <a:rPr lang="ja-JP" altLang="en-US" sz="2400" dirty="0"/>
              <a:t>でダウンロードできる</a:t>
            </a:r>
            <a:endParaRPr lang="en-US" altLang="ja-JP" sz="2400" dirty="0"/>
          </a:p>
          <a:p>
            <a:pPr marL="0" indent="0">
              <a:buNone/>
            </a:pPr>
            <a:r>
              <a:rPr lang="ja-JP" altLang="ja-JP" sz="2400" dirty="0"/>
              <a:t>このファイルは、</a:t>
            </a:r>
            <a:r>
              <a:rPr lang="en-US" altLang="ja-JP" sz="2400" dirty="0"/>
              <a:t>Microsoft Excel </a:t>
            </a:r>
            <a:r>
              <a:rPr lang="ja-JP" altLang="ja-JP" sz="2400" dirty="0"/>
              <a:t>がインストールされている計算機で、ダブルクリックすると</a:t>
            </a:r>
            <a:r>
              <a:rPr lang="en-US" altLang="ja-JP" sz="2400" dirty="0"/>
              <a:t>Excel </a:t>
            </a:r>
            <a:r>
              <a:rPr lang="ja-JP" altLang="ja-JP" sz="2400" dirty="0"/>
              <a:t>上で開くことができる</a:t>
            </a:r>
            <a:endParaRPr kumimoji="1" lang="ja-JP" altLang="en-US" sz="24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77</a:t>
            </a:fld>
            <a:endParaRPr lang="ja-JP" altLang="en-US"/>
          </a:p>
        </p:txBody>
      </p:sp>
      <p:pic>
        <p:nvPicPr>
          <p:cNvPr id="9" name="図 8"/>
          <p:cNvPicPr>
            <a:picLocks noChangeAspect="1"/>
          </p:cNvPicPr>
          <p:nvPr/>
        </p:nvPicPr>
        <p:blipFill>
          <a:blip r:embed="rId2"/>
          <a:stretch>
            <a:fillRect/>
          </a:stretch>
        </p:blipFill>
        <p:spPr>
          <a:xfrm>
            <a:off x="2609850" y="4469588"/>
            <a:ext cx="6972300" cy="1874520"/>
          </a:xfrm>
          <a:prstGeom prst="rect">
            <a:avLst/>
          </a:prstGeom>
        </p:spPr>
      </p:pic>
    </p:spTree>
    <p:extLst>
      <p:ext uri="{BB962C8B-B14F-4D97-AF65-F5344CB8AC3E}">
        <p14:creationId xmlns:p14="http://schemas.microsoft.com/office/powerpoint/2010/main" val="4059719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練習問題</a:t>
            </a: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78</a:t>
            </a:fld>
            <a:endParaRPr lang="ja-JP" altLang="en-US"/>
          </a:p>
        </p:txBody>
      </p:sp>
    </p:spTree>
    <p:extLst>
      <p:ext uri="{BB962C8B-B14F-4D97-AF65-F5344CB8AC3E}">
        <p14:creationId xmlns:p14="http://schemas.microsoft.com/office/powerpoint/2010/main" val="29174339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BCCWJ </a:t>
            </a:r>
            <a:r>
              <a:rPr lang="ja-JP" altLang="en-US" sz="3600" dirty="0"/>
              <a:t>中納言からのデータの取得</a:t>
            </a:r>
            <a:endParaRPr kumimoji="1" lang="ja-JP" altLang="en-US" sz="3600" dirty="0"/>
          </a:p>
        </p:txBody>
      </p:sp>
      <p:sp>
        <p:nvSpPr>
          <p:cNvPr id="8" name="コンテンツ プレースホルダー 7"/>
          <p:cNvSpPr>
            <a:spLocks noGrp="1"/>
          </p:cNvSpPr>
          <p:nvPr>
            <p:ph sz="half" idx="2"/>
          </p:nvPr>
        </p:nvSpPr>
        <p:spPr/>
        <p:txBody>
          <a:bodyPr>
            <a:noAutofit/>
          </a:bodyPr>
          <a:lstStyle/>
          <a:p>
            <a:pPr marL="0" indent="0">
              <a:buNone/>
            </a:pPr>
            <a:r>
              <a:rPr lang="ja-JP" altLang="ja-JP" sz="2000" dirty="0"/>
              <a:t>名詞＋「が」＋名詞＋「に」＋名詞＋「を」＋動詞の連接を長単位検索により調べる検索問い合わせ</a:t>
            </a:r>
            <a:r>
              <a:rPr lang="ja-JP" altLang="en-US" sz="2000" dirty="0"/>
              <a:t>（左図）</a:t>
            </a:r>
            <a:endParaRPr lang="en-US" altLang="ja-JP" sz="2000" dirty="0"/>
          </a:p>
          <a:p>
            <a:pPr marL="0" indent="0">
              <a:buNone/>
            </a:pPr>
            <a:endParaRPr lang="en-US" altLang="ja-JP" sz="2000" dirty="0"/>
          </a:p>
          <a:p>
            <a:pPr marL="0" indent="0">
              <a:buNone/>
            </a:pPr>
            <a:r>
              <a:rPr lang="ja-JP" altLang="ja-JP" sz="2000" dirty="0"/>
              <a:t>出力を前後</a:t>
            </a:r>
            <a:r>
              <a:rPr lang="en-US" altLang="ja-JP" sz="2000" dirty="0"/>
              <a:t>10</a:t>
            </a:r>
            <a:r>
              <a:rPr lang="ja-JP" altLang="ja-JP" sz="2000" dirty="0"/>
              <a:t>形態素に制限し、文脈中の文区切り文字を「区切り記号と同じ」にし、共起条件の範囲を「文境界をまたぐ」にしておくこと</a:t>
            </a:r>
            <a:r>
              <a:rPr lang="ja-JP" altLang="en-US" sz="2000" dirty="0"/>
              <a:t>（下図）</a:t>
            </a:r>
            <a:endParaRPr lang="en-US" altLang="ja-JP" sz="2000" dirty="0"/>
          </a:p>
          <a:p>
            <a:pPr marL="0" indent="0">
              <a:buNone/>
            </a:pPr>
            <a:r>
              <a:rPr lang="ja-JP" altLang="ja-JP" sz="2000" dirty="0"/>
              <a:t>これにより、常に前後</a:t>
            </a:r>
            <a:r>
              <a:rPr lang="en-US" altLang="ja-JP" sz="2000" dirty="0"/>
              <a:t>10</a:t>
            </a:r>
            <a:r>
              <a:rPr lang="ja-JP" altLang="ja-JP" sz="2000" dirty="0"/>
              <a:t>形態素が表示され、後の</a:t>
            </a:r>
            <a:r>
              <a:rPr lang="en-US" altLang="ja-JP" sz="2000" dirty="0"/>
              <a:t>Excel </a:t>
            </a:r>
            <a:r>
              <a:rPr lang="ja-JP" altLang="ja-JP" sz="2000" dirty="0"/>
              <a:t>上の処理が簡便になる</a:t>
            </a:r>
            <a:endParaRPr kumimoji="1" lang="en-US" altLang="ja-JP" sz="2000" dirty="0"/>
          </a:p>
          <a:p>
            <a:pPr marL="0" indent="0">
              <a:buNone/>
            </a:pPr>
            <a:endParaRPr kumimoji="1" lang="ja-JP" altLang="en-US"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79</a:t>
            </a:fld>
            <a:endParaRPr lang="ja-JP" altLang="en-US"/>
          </a:p>
        </p:txBody>
      </p:sp>
      <p:pic>
        <p:nvPicPr>
          <p:cNvPr id="9" name="コンテンツ プレースホルダー 8"/>
          <p:cNvPicPr>
            <a:picLocks noGrp="1"/>
          </p:cNvPicPr>
          <p:nvPr>
            <p:ph sz="half" idx="1"/>
          </p:nvPr>
        </p:nvPicPr>
        <p:blipFill>
          <a:blip r:embed="rId2"/>
          <a:stretch>
            <a:fillRect/>
          </a:stretch>
        </p:blipFill>
        <p:spPr>
          <a:xfrm>
            <a:off x="1780135" y="1825625"/>
            <a:ext cx="3297730" cy="4351338"/>
          </a:xfrm>
          <a:prstGeom prst="rect">
            <a:avLst/>
          </a:prstGeom>
        </p:spPr>
      </p:pic>
      <p:pic>
        <p:nvPicPr>
          <p:cNvPr id="10" name="図 9"/>
          <p:cNvPicPr/>
          <p:nvPr/>
        </p:nvPicPr>
        <p:blipFill>
          <a:blip r:embed="rId3"/>
          <a:stretch>
            <a:fillRect/>
          </a:stretch>
        </p:blipFill>
        <p:spPr>
          <a:xfrm>
            <a:off x="6172200" y="5070198"/>
            <a:ext cx="4562475" cy="906145"/>
          </a:xfrm>
          <a:prstGeom prst="rect">
            <a:avLst/>
          </a:prstGeom>
        </p:spPr>
      </p:pic>
    </p:spTree>
    <p:extLst>
      <p:ext uri="{BB962C8B-B14F-4D97-AF65-F5344CB8AC3E}">
        <p14:creationId xmlns:p14="http://schemas.microsoft.com/office/powerpoint/2010/main" val="35569525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Excel </a:t>
            </a:r>
            <a:r>
              <a:rPr lang="ja-JP" altLang="en-US" sz="3600" dirty="0"/>
              <a:t>上での語彙素のピボットテーブルの作成</a:t>
            </a:r>
            <a:endParaRPr kumimoji="1" lang="ja-JP" altLang="en-US" sz="3600" dirty="0"/>
          </a:p>
        </p:txBody>
      </p:sp>
      <p:sp>
        <p:nvSpPr>
          <p:cNvPr id="8" name="コンテンツ プレースホルダー 7"/>
          <p:cNvSpPr>
            <a:spLocks noGrp="1"/>
          </p:cNvSpPr>
          <p:nvPr>
            <p:ph sz="half" idx="2"/>
          </p:nvPr>
        </p:nvSpPr>
        <p:spPr/>
        <p:txBody>
          <a:bodyPr>
            <a:noAutofit/>
          </a:bodyPr>
          <a:lstStyle/>
          <a:p>
            <a:pPr marL="0" indent="0">
              <a:buNone/>
            </a:pPr>
            <a:r>
              <a:rPr lang="ja-JP" altLang="en-US" sz="2000" dirty="0"/>
              <a:t>システム「</a:t>
            </a:r>
            <a:r>
              <a:rPr lang="en-US" altLang="ja-JP" sz="2000" dirty="0"/>
              <a:t>Excel </a:t>
            </a:r>
            <a:r>
              <a:rPr lang="ja-JP" altLang="en-US" sz="2000" dirty="0"/>
              <a:t>向け」とダウンロードオプションで指定した場合のエクセルの出力</a:t>
            </a:r>
            <a:endParaRPr lang="en-US" altLang="ja-JP" sz="2000" dirty="0"/>
          </a:p>
          <a:p>
            <a:pPr marL="0" indent="0">
              <a:buNone/>
            </a:pPr>
            <a:r>
              <a:rPr lang="en-US" altLang="ja-JP" sz="2000" dirty="0"/>
              <a:t>H</a:t>
            </a:r>
            <a:r>
              <a:rPr lang="ja-JP" altLang="en-US" sz="2000" dirty="0"/>
              <a:t>列を選択したうえで、</a:t>
            </a:r>
            <a:r>
              <a:rPr lang="en-US" altLang="ja-JP" sz="2000" dirty="0"/>
              <a:t>[</a:t>
            </a:r>
            <a:r>
              <a:rPr lang="ja-JP" altLang="en-US" sz="2000" dirty="0"/>
              <a:t>挿入</a:t>
            </a:r>
            <a:r>
              <a:rPr lang="en-US" altLang="ja-JP" sz="2000" dirty="0"/>
              <a:t>]→[</a:t>
            </a:r>
            <a:r>
              <a:rPr lang="ja-JP" altLang="en-US" sz="2000" dirty="0"/>
              <a:t>ピボットテーブル</a:t>
            </a:r>
            <a:r>
              <a:rPr lang="en-US" altLang="ja-JP" sz="2000" dirty="0"/>
              <a:t>]</a:t>
            </a:r>
            <a:r>
              <a:rPr lang="ja-JP" altLang="en-US" sz="2000" dirty="0"/>
              <a:t>をクリック</a:t>
            </a:r>
            <a:endParaRPr kumimoji="1" lang="ja-JP" altLang="en-US"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80</a:t>
            </a:fld>
            <a:endParaRPr lang="ja-JP" altLang="en-US"/>
          </a:p>
        </p:txBody>
      </p:sp>
      <p:pic>
        <p:nvPicPr>
          <p:cNvPr id="11" name="コンテンツ プレースホルダー 10"/>
          <p:cNvPicPr>
            <a:picLocks noGrp="1"/>
          </p:cNvPicPr>
          <p:nvPr>
            <p:ph sz="half" idx="1"/>
          </p:nvPr>
        </p:nvPicPr>
        <p:blipFill>
          <a:blip r:embed="rId2"/>
          <a:stretch>
            <a:fillRect/>
          </a:stretch>
        </p:blipFill>
        <p:spPr>
          <a:xfrm>
            <a:off x="1270713" y="1825625"/>
            <a:ext cx="4316573" cy="4351338"/>
          </a:xfrm>
          <a:prstGeom prst="rect">
            <a:avLst/>
          </a:prstGeom>
        </p:spPr>
      </p:pic>
    </p:spTree>
    <p:extLst>
      <p:ext uri="{BB962C8B-B14F-4D97-AF65-F5344CB8AC3E}">
        <p14:creationId xmlns:p14="http://schemas.microsoft.com/office/powerpoint/2010/main" val="4338796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a:t>
            </a:r>
            <a:r>
              <a:rPr lang="ja-JP" altLang="en-US" sz="3600" dirty="0"/>
              <a:t>ピボットテーブルによるガ</a:t>
            </a:r>
            <a:r>
              <a:rPr lang="en-US" altLang="ja-JP" sz="3600" dirty="0"/>
              <a:t>-</a:t>
            </a:r>
            <a:r>
              <a:rPr lang="ja-JP" altLang="en-US" sz="3600" dirty="0"/>
              <a:t>ニ</a:t>
            </a:r>
            <a:r>
              <a:rPr lang="en-US" altLang="ja-JP" sz="3600" dirty="0"/>
              <a:t>-</a:t>
            </a:r>
            <a:r>
              <a:rPr lang="ja-JP" altLang="en-US" sz="3600" dirty="0"/>
              <a:t>ヲ語順の述語の分布</a:t>
            </a:r>
            <a:endParaRPr kumimoji="1" lang="ja-JP" altLang="en-US" sz="3600" dirty="0"/>
          </a:p>
        </p:txBody>
      </p:sp>
      <p:sp>
        <p:nvSpPr>
          <p:cNvPr id="8" name="コンテンツ プレースホルダー 7"/>
          <p:cNvSpPr>
            <a:spLocks noGrp="1"/>
          </p:cNvSpPr>
          <p:nvPr>
            <p:ph sz="half" idx="2"/>
          </p:nvPr>
        </p:nvSpPr>
        <p:spPr/>
        <p:txBody>
          <a:bodyPr>
            <a:noAutofit/>
          </a:bodyPr>
          <a:lstStyle/>
          <a:p>
            <a:pPr marL="0" indent="0">
              <a:buNone/>
            </a:pPr>
            <a:r>
              <a:rPr lang="ja-JP" altLang="en-US" sz="2000" dirty="0"/>
              <a:t>ピボットテーブルの行に「語彙素」、値に「個数／語彙素」を指定したうえで、行ラベル</a:t>
            </a:r>
            <a:r>
              <a:rPr lang="en-US" altLang="ja-JP" sz="2000" dirty="0"/>
              <a:t>(</a:t>
            </a:r>
            <a:r>
              <a:rPr lang="ja-JP" altLang="en-US" sz="2000" dirty="0"/>
              <a:t>フィールド</a:t>
            </a:r>
            <a:r>
              <a:rPr lang="en-US" altLang="ja-JP" sz="2000" dirty="0"/>
              <a:t>A3)</a:t>
            </a:r>
            <a:r>
              <a:rPr lang="ja-JP" altLang="en-US" sz="2000" dirty="0"/>
              <a:t>を「その他の並び替えオプション」で「個数／語彙素」の降順に並び替えたもの</a:t>
            </a:r>
            <a:endParaRPr lang="en-US" altLang="ja-JP"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81</a:t>
            </a:fld>
            <a:endParaRPr lang="ja-JP" altLang="en-US"/>
          </a:p>
        </p:txBody>
      </p:sp>
      <p:pic>
        <p:nvPicPr>
          <p:cNvPr id="9" name="コンテンツ プレースホルダー 8"/>
          <p:cNvPicPr>
            <a:picLocks noGrp="1"/>
          </p:cNvPicPr>
          <p:nvPr>
            <p:ph sz="half" idx="1"/>
          </p:nvPr>
        </p:nvPicPr>
        <p:blipFill>
          <a:blip r:embed="rId3"/>
          <a:stretch>
            <a:fillRect/>
          </a:stretch>
        </p:blipFill>
        <p:spPr>
          <a:xfrm>
            <a:off x="838200" y="2193394"/>
            <a:ext cx="5181600" cy="3615800"/>
          </a:xfrm>
          <a:prstGeom prst="rect">
            <a:avLst/>
          </a:prstGeom>
        </p:spPr>
      </p:pic>
      <p:sp>
        <p:nvSpPr>
          <p:cNvPr id="7" name="正方形/長方形 6"/>
          <p:cNvSpPr/>
          <p:nvPr/>
        </p:nvSpPr>
        <p:spPr>
          <a:xfrm>
            <a:off x="6312308" y="5140602"/>
            <a:ext cx="5388079" cy="9357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dirty="0">
                <a:latin typeface="メイリオ" panose="020B0604030504040204" pitchFamily="50" charset="-128"/>
                <a:ea typeface="メイリオ" panose="020B0604030504040204" pitchFamily="50" charset="-128"/>
              </a:rPr>
              <a:t>練習問題：</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同様に「ガ</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ヲ</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ニ語順」の述語の分布を出力してみよう</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85102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a:t>
            </a:r>
            <a:r>
              <a:rPr lang="ja-JP" altLang="en-US" sz="3600" dirty="0"/>
              <a:t>前文脈の単語分割</a:t>
            </a:r>
            <a:endParaRPr kumimoji="1" lang="ja-JP" altLang="en-US" sz="3600" dirty="0"/>
          </a:p>
        </p:txBody>
      </p:sp>
      <p:sp>
        <p:nvSpPr>
          <p:cNvPr id="8" name="コンテンツ プレースホルダー 7"/>
          <p:cNvSpPr>
            <a:spLocks noGrp="1"/>
          </p:cNvSpPr>
          <p:nvPr>
            <p:ph sz="half" idx="2"/>
          </p:nvPr>
        </p:nvSpPr>
        <p:spPr/>
        <p:txBody>
          <a:bodyPr>
            <a:noAutofit/>
          </a:bodyPr>
          <a:lstStyle/>
          <a:p>
            <a:pPr marL="0" indent="0">
              <a:buNone/>
            </a:pPr>
            <a:r>
              <a:rPr lang="ja-JP" altLang="en-US" sz="2000" dirty="0"/>
              <a:t>次に、名詞句の分析を行う</a:t>
            </a:r>
            <a:endParaRPr lang="en-US" altLang="ja-JP" sz="2000" dirty="0"/>
          </a:p>
          <a:p>
            <a:pPr marL="0" indent="0">
              <a:buNone/>
            </a:pPr>
            <a:r>
              <a:rPr lang="ja-JP" altLang="en-US" sz="2000" dirty="0"/>
              <a:t>元のシートに戻って、</a:t>
            </a:r>
            <a:r>
              <a:rPr lang="en-US" altLang="ja-JP" sz="2000" dirty="0"/>
              <a:t>D</a:t>
            </a:r>
            <a:r>
              <a:rPr lang="ja-JP" altLang="en-US" sz="2000" dirty="0"/>
              <a:t>列の前文脈と</a:t>
            </a:r>
            <a:r>
              <a:rPr lang="en-US" altLang="ja-JP" sz="2000" dirty="0"/>
              <a:t>E</a:t>
            </a:r>
            <a:r>
              <a:rPr lang="ja-JP" altLang="en-US" sz="2000" dirty="0"/>
              <a:t>列のキーとの間に</a:t>
            </a:r>
            <a:r>
              <a:rPr lang="en-US" altLang="ja-JP" sz="2000" dirty="0"/>
              <a:t>10</a:t>
            </a:r>
            <a:r>
              <a:rPr lang="ja-JP" altLang="en-US" sz="2000" dirty="0"/>
              <a:t>列の空列を入れる。</a:t>
            </a:r>
            <a:r>
              <a:rPr lang="en-US" altLang="ja-JP" sz="2000" dirty="0"/>
              <a:t>D</a:t>
            </a:r>
            <a:r>
              <a:rPr lang="ja-JP" altLang="en-US" sz="2000" dirty="0"/>
              <a:t>列の前文脈を選択したうえで、</a:t>
            </a:r>
            <a:r>
              <a:rPr lang="en-US" altLang="ja-JP" sz="2000" dirty="0"/>
              <a:t>[</a:t>
            </a:r>
            <a:r>
              <a:rPr lang="ja-JP" altLang="en-US" sz="2000" dirty="0"/>
              <a:t>データ</a:t>
            </a:r>
            <a:r>
              <a:rPr lang="en-US" altLang="ja-JP" sz="2000" dirty="0"/>
              <a:t>]→[</a:t>
            </a:r>
            <a:r>
              <a:rPr lang="ja-JP" altLang="en-US" sz="2000" dirty="0"/>
              <a:t>区切り位置</a:t>
            </a:r>
            <a:r>
              <a:rPr lang="en-US" altLang="ja-JP" sz="2000" dirty="0"/>
              <a:t>] </a:t>
            </a:r>
            <a:r>
              <a:rPr lang="ja-JP" altLang="en-US" sz="2000" dirty="0"/>
              <a:t>で区切り位置指定ウィザードを立ち上げた後、区切り文字 “</a:t>
            </a:r>
            <a:r>
              <a:rPr lang="en-US" altLang="ja-JP" sz="2000" dirty="0"/>
              <a:t>|” </a:t>
            </a:r>
            <a:r>
              <a:rPr lang="ja-JP" altLang="en-US" sz="2000" dirty="0"/>
              <a:t>で分割する</a:t>
            </a:r>
            <a:endParaRPr kumimoji="1" lang="ja-JP" altLang="en-US"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82</a:t>
            </a:fld>
            <a:endParaRPr lang="ja-JP" altLang="en-US"/>
          </a:p>
        </p:txBody>
      </p:sp>
      <p:pic>
        <p:nvPicPr>
          <p:cNvPr id="10" name="コンテンツ プレースホルダー 9"/>
          <p:cNvPicPr>
            <a:picLocks noGrp="1"/>
          </p:cNvPicPr>
          <p:nvPr>
            <p:ph sz="half" idx="1"/>
          </p:nvPr>
        </p:nvPicPr>
        <p:blipFill>
          <a:blip r:embed="rId3"/>
          <a:stretch>
            <a:fillRect/>
          </a:stretch>
        </p:blipFill>
        <p:spPr>
          <a:xfrm>
            <a:off x="838200" y="1902701"/>
            <a:ext cx="5181600" cy="4197185"/>
          </a:xfrm>
          <a:prstGeom prst="rect">
            <a:avLst/>
          </a:prstGeom>
        </p:spPr>
      </p:pic>
    </p:spTree>
    <p:extLst>
      <p:ext uri="{BB962C8B-B14F-4D97-AF65-F5344CB8AC3E}">
        <p14:creationId xmlns:p14="http://schemas.microsoft.com/office/powerpoint/2010/main" val="6675623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a:t>
            </a:r>
            <a:r>
              <a:rPr lang="ja-JP" altLang="en-US" sz="3600" dirty="0"/>
              <a:t>ガ</a:t>
            </a:r>
            <a:r>
              <a:rPr lang="en-US" altLang="ja-JP" sz="3600" dirty="0"/>
              <a:t>-</a:t>
            </a:r>
            <a:r>
              <a:rPr lang="ja-JP" altLang="en-US" sz="3600" dirty="0"/>
              <a:t>ニ</a:t>
            </a:r>
            <a:r>
              <a:rPr lang="en-US" altLang="ja-JP" sz="3600" dirty="0"/>
              <a:t>-</a:t>
            </a:r>
            <a:r>
              <a:rPr lang="ja-JP" altLang="en-US" sz="3600" dirty="0"/>
              <a:t>ヲ要素と述語要素のピボットテーブル作成</a:t>
            </a:r>
            <a:endParaRPr kumimoji="1" lang="ja-JP" altLang="en-US" sz="3600" dirty="0"/>
          </a:p>
        </p:txBody>
      </p:sp>
      <p:sp>
        <p:nvSpPr>
          <p:cNvPr id="8" name="コンテンツ プレースホルダー 7"/>
          <p:cNvSpPr>
            <a:spLocks noGrp="1"/>
          </p:cNvSpPr>
          <p:nvPr>
            <p:ph sz="half" idx="2"/>
          </p:nvPr>
        </p:nvSpPr>
        <p:spPr>
          <a:xfrm>
            <a:off x="6162368" y="1825625"/>
            <a:ext cx="5181600" cy="4351338"/>
          </a:xfrm>
        </p:spPr>
        <p:txBody>
          <a:bodyPr>
            <a:noAutofit/>
          </a:bodyPr>
          <a:lstStyle/>
          <a:p>
            <a:pPr marL="0" indent="0">
              <a:buNone/>
            </a:pPr>
            <a:r>
              <a:rPr lang="en-US" altLang="ja-JP" sz="2000" dirty="0"/>
              <a:t>H</a:t>
            </a:r>
            <a:r>
              <a:rPr lang="ja-JP" altLang="en-US" sz="2000" dirty="0"/>
              <a:t>列から</a:t>
            </a:r>
            <a:r>
              <a:rPr lang="en-US" altLang="ja-JP" sz="2000" dirty="0"/>
              <a:t>M</a:t>
            </a:r>
            <a:r>
              <a:rPr lang="ja-JP" altLang="en-US" sz="2000" dirty="0"/>
              <a:t>列の</a:t>
            </a:r>
            <a:r>
              <a:rPr lang="en-US" altLang="ja-JP" sz="2000" dirty="0"/>
              <a:t>1</a:t>
            </a:r>
            <a:r>
              <a:rPr lang="ja-JP" altLang="en-US" sz="2000" dirty="0"/>
              <a:t>行目に見出しとして、「主語」「ガ」「間接目的語」「ニ」「直接目的語」「ヲ」などと手入力したうえで、「語彙素」までの列を選択し、再度ピボットテーブルを作成する</a:t>
            </a:r>
            <a:endParaRPr kumimoji="1" lang="ja-JP" altLang="en-US"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83</a:t>
            </a:fld>
            <a:endParaRPr lang="ja-JP" altLang="en-US"/>
          </a:p>
        </p:txBody>
      </p:sp>
      <p:pic>
        <p:nvPicPr>
          <p:cNvPr id="9" name="コンテンツ プレースホルダー 8"/>
          <p:cNvPicPr>
            <a:picLocks noGrp="1"/>
          </p:cNvPicPr>
          <p:nvPr>
            <p:ph sz="half" idx="1"/>
          </p:nvPr>
        </p:nvPicPr>
        <p:blipFill>
          <a:blip r:embed="rId3"/>
          <a:stretch>
            <a:fillRect/>
          </a:stretch>
        </p:blipFill>
        <p:spPr>
          <a:xfrm>
            <a:off x="838200" y="2765682"/>
            <a:ext cx="5181600" cy="2471224"/>
          </a:xfrm>
          <a:prstGeom prst="rect">
            <a:avLst/>
          </a:prstGeom>
        </p:spPr>
      </p:pic>
    </p:spTree>
    <p:extLst>
      <p:ext uri="{BB962C8B-B14F-4D97-AF65-F5344CB8AC3E}">
        <p14:creationId xmlns:p14="http://schemas.microsoft.com/office/powerpoint/2010/main" val="2498068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800" dirty="0"/>
              <a:t>長</a:t>
            </a:r>
            <a:r>
              <a:rPr lang="ja-JP" altLang="ja-JP" sz="2800" dirty="0"/>
              <a:t>単位検索を用いた二重目的語構文の語順の検討</a:t>
            </a:r>
            <a:br>
              <a:rPr lang="en-US" altLang="ja-JP" sz="2800" dirty="0"/>
            </a:br>
            <a:r>
              <a:rPr lang="en-US" altLang="ja-JP" sz="2800" dirty="0"/>
              <a:t>	</a:t>
            </a:r>
            <a:r>
              <a:rPr lang="ja-JP" altLang="en-US" sz="2800" dirty="0"/>
              <a:t>ヲ要素（直接目的語）と述語語彙素の組み合わせの分布</a:t>
            </a:r>
            <a:endParaRPr kumimoji="1" lang="ja-JP" altLang="en-US" sz="2800" dirty="0"/>
          </a:p>
        </p:txBody>
      </p:sp>
      <p:sp>
        <p:nvSpPr>
          <p:cNvPr id="8" name="コンテンツ プレースホルダー 7"/>
          <p:cNvSpPr>
            <a:spLocks noGrp="1"/>
          </p:cNvSpPr>
          <p:nvPr>
            <p:ph sz="half" idx="2"/>
          </p:nvPr>
        </p:nvSpPr>
        <p:spPr>
          <a:xfrm>
            <a:off x="6162368" y="1825625"/>
            <a:ext cx="5181600" cy="4351338"/>
          </a:xfrm>
        </p:spPr>
        <p:txBody>
          <a:bodyPr>
            <a:noAutofit/>
          </a:bodyPr>
          <a:lstStyle/>
          <a:p>
            <a:pPr marL="0" indent="0">
              <a:buNone/>
            </a:pPr>
            <a:r>
              <a:rPr lang="ja-JP" altLang="en-US" sz="2000" dirty="0"/>
              <a:t>例えば、行に「直接目的語」、列に「語彙素」、値に「個数</a:t>
            </a:r>
            <a:r>
              <a:rPr lang="en-US" altLang="ja-JP" sz="2000" dirty="0"/>
              <a:t>/</a:t>
            </a:r>
            <a:r>
              <a:rPr lang="ja-JP" altLang="en-US" sz="2000" dirty="0"/>
              <a:t>語彙素」を指定したうえで、行・列ともに「個数</a:t>
            </a:r>
            <a:r>
              <a:rPr lang="en-US" altLang="ja-JP" sz="2000" dirty="0"/>
              <a:t>/</a:t>
            </a:r>
            <a:r>
              <a:rPr lang="ja-JP" altLang="en-US" sz="2000" dirty="0"/>
              <a:t>語彙素」で降順に並び替えると、左図のようなヲ要素（直接目的語）と述語語彙素の組み合わせの分布が得られる</a:t>
            </a:r>
            <a:endParaRPr kumimoji="1" lang="ja-JP" altLang="en-US" sz="2000"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84</a:t>
            </a:fld>
            <a:endParaRPr lang="ja-JP" altLang="en-US"/>
          </a:p>
        </p:txBody>
      </p:sp>
      <p:pic>
        <p:nvPicPr>
          <p:cNvPr id="10" name="コンテンツ プレースホルダー 9"/>
          <p:cNvPicPr>
            <a:picLocks noGrp="1"/>
          </p:cNvPicPr>
          <p:nvPr>
            <p:ph sz="half" idx="1"/>
          </p:nvPr>
        </p:nvPicPr>
        <p:blipFill>
          <a:blip r:embed="rId3"/>
          <a:stretch>
            <a:fillRect/>
          </a:stretch>
        </p:blipFill>
        <p:spPr>
          <a:xfrm>
            <a:off x="838200" y="2761981"/>
            <a:ext cx="5181600" cy="2478626"/>
          </a:xfrm>
          <a:prstGeom prst="rect">
            <a:avLst/>
          </a:prstGeom>
        </p:spPr>
      </p:pic>
      <p:sp>
        <p:nvSpPr>
          <p:cNvPr id="11" name="正方形/長方形 10"/>
          <p:cNvSpPr/>
          <p:nvPr/>
        </p:nvSpPr>
        <p:spPr>
          <a:xfrm>
            <a:off x="6312308" y="4247536"/>
            <a:ext cx="5388079" cy="17189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dirty="0">
                <a:latin typeface="メイリオ" panose="020B0604030504040204" pitchFamily="50" charset="-128"/>
                <a:ea typeface="メイリオ" panose="020B0604030504040204" pitchFamily="50" charset="-128"/>
              </a:rPr>
              <a:t>練習問題：</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主語や間接目的語でも同様のことをしてみよう</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さらに、ガ</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ヲ</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ニ語順についても同様の調査を行い、比較してみよう</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754602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長</a:t>
            </a:r>
            <a:r>
              <a:rPr lang="ja-JP" altLang="ja-JP" sz="3600" dirty="0"/>
              <a:t>単位検索を用いた二重目的語構文の語順の検討</a:t>
            </a:r>
            <a:br>
              <a:rPr lang="en-US" altLang="ja-JP" sz="3600" dirty="0"/>
            </a:br>
            <a:r>
              <a:rPr lang="en-US" altLang="ja-JP" sz="3600" dirty="0"/>
              <a:t>	</a:t>
            </a:r>
            <a:r>
              <a:rPr lang="ja-JP" altLang="en-US" sz="3600" dirty="0"/>
              <a:t>注意点</a:t>
            </a:r>
            <a:endParaRPr kumimoji="1" lang="ja-JP" altLang="en-US" sz="3600" dirty="0"/>
          </a:p>
        </p:txBody>
      </p:sp>
      <p:sp>
        <p:nvSpPr>
          <p:cNvPr id="3" name="コンテンツ プレースホルダー 2"/>
          <p:cNvSpPr>
            <a:spLocks noGrp="1"/>
          </p:cNvSpPr>
          <p:nvPr>
            <p:ph idx="1"/>
          </p:nvPr>
        </p:nvSpPr>
        <p:spPr/>
        <p:txBody>
          <a:bodyPr/>
          <a:lstStyle/>
          <a:p>
            <a:r>
              <a:rPr lang="ja-JP" altLang="en-US" dirty="0"/>
              <a:t>実際の分析には動詞に後置する助動詞（れる・られる・せる・させる）や補助動詞（くれる等）による格交替の影響も検討する必要がある。</a:t>
            </a:r>
            <a:endParaRPr lang="en-US" altLang="ja-JP" dirty="0"/>
          </a:p>
          <a:p>
            <a:r>
              <a:rPr lang="ja-JP" altLang="ja-JP" dirty="0"/>
              <a:t>頻度はコーパス中の生頻度</a:t>
            </a:r>
            <a:r>
              <a:rPr lang="en-US" altLang="ja-JP" dirty="0"/>
              <a:t> (raw frequency) </a:t>
            </a:r>
            <a:r>
              <a:rPr lang="ja-JP" altLang="ja-JP" dirty="0"/>
              <a:t>である。分析には</a:t>
            </a:r>
            <a:r>
              <a:rPr lang="en-US" altLang="ja-JP" dirty="0"/>
              <a:t>100</a:t>
            </a:r>
            <a:r>
              <a:rPr lang="ja-JP" altLang="ja-JP" dirty="0"/>
              <a:t>万語あたりの頻度 </a:t>
            </a:r>
            <a:r>
              <a:rPr lang="en-US" altLang="ja-JP" dirty="0"/>
              <a:t>(</a:t>
            </a:r>
            <a:r>
              <a:rPr lang="en-US" altLang="ja-JP" dirty="0" err="1"/>
              <a:t>pmw</a:t>
            </a:r>
            <a:r>
              <a:rPr lang="en-US" altLang="ja-JP" dirty="0"/>
              <a:t>) </a:t>
            </a:r>
            <a:r>
              <a:rPr lang="ja-JP" altLang="ja-JP" dirty="0"/>
              <a:t>として正規化して分析するほうが望ましい。正規化するための分母の情報としては、各コーパスの公開ページにある語数表を用いるとよい</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85</a:t>
            </a:fld>
            <a:endParaRPr lang="ja-JP" altLang="en-US"/>
          </a:p>
        </p:txBody>
      </p:sp>
    </p:spTree>
    <p:extLst>
      <p:ext uri="{BB962C8B-B14F-4D97-AF65-F5344CB8AC3E}">
        <p14:creationId xmlns:p14="http://schemas.microsoft.com/office/powerpoint/2010/main" val="10438919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a:latin typeface="メイリオ"/>
                <a:ea typeface="メイリオ"/>
              </a:rPr>
              <a:t>KOTONOHA</a:t>
            </a:r>
            <a:r>
              <a:rPr lang="ja-JP" altLang="en-US">
                <a:latin typeface="メイリオ"/>
                <a:ea typeface="メイリオ"/>
              </a:rPr>
              <a:t>で</a:t>
            </a:r>
            <a:br>
              <a:rPr lang="en-US" altLang="ja-JP" dirty="0"/>
            </a:br>
            <a:r>
              <a:rPr lang="ja-JP" altLang="en-US">
                <a:latin typeface="メイリオ"/>
                <a:ea typeface="メイリオ"/>
              </a:rPr>
              <a:t>利用できるコーパス</a:t>
            </a:r>
            <a:endParaRPr kumimoji="1" lang="ja-JP" altLang="en-US">
              <a:latin typeface="メイリオ"/>
              <a:ea typeface="メイリオ"/>
            </a:endParaRPr>
          </a:p>
        </p:txBody>
      </p:sp>
      <p:sp>
        <p:nvSpPr>
          <p:cNvPr id="3" name="テキス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86</a:t>
            </a:fld>
            <a:endParaRPr lang="ja-JP" altLang="en-US"/>
          </a:p>
        </p:txBody>
      </p:sp>
    </p:spTree>
    <p:extLst>
      <p:ext uri="{BB962C8B-B14F-4D97-AF65-F5344CB8AC3E}">
        <p14:creationId xmlns:p14="http://schemas.microsoft.com/office/powerpoint/2010/main" val="9452064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現代日本語書き言葉均衡コーパス</a:t>
            </a:r>
            <a:r>
              <a:rPr kumimoji="1" lang="en-US" altLang="ja-JP" dirty="0"/>
              <a:t>』</a:t>
            </a:r>
            <a:br>
              <a:rPr kumimoji="1" lang="en-US" altLang="ja-JP" dirty="0"/>
            </a:br>
            <a:r>
              <a:rPr lang="en-US" altLang="ja-JP" dirty="0"/>
              <a:t>BCCWJ				</a:t>
            </a:r>
            <a:r>
              <a:rPr lang="en-US" altLang="ja-JP" sz="3200" dirty="0"/>
              <a:t>[</a:t>
            </a:r>
            <a:r>
              <a:rPr lang="en-US" altLang="ja-JP" sz="3200" dirty="0" err="1"/>
              <a:t>Maekawa</a:t>
            </a:r>
            <a:r>
              <a:rPr lang="en-US" altLang="ja-JP" sz="3200" dirty="0"/>
              <a:t>+ 2014]</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buNone/>
            </a:pPr>
            <a:r>
              <a:rPr lang="ja-JP" altLang="ja-JP" dirty="0"/>
              <a:t>書籍・雑誌・新聞・白書・教科書・法律などのレジスタ（使用域）にまたがって収集された書き言葉の均衡コーパス</a:t>
            </a:r>
            <a:endParaRPr lang="en-US" altLang="ja-JP" dirty="0"/>
          </a:p>
          <a:p>
            <a:pPr marL="0" indent="0">
              <a:buNone/>
            </a:pPr>
            <a:r>
              <a:rPr lang="ja-JP" altLang="ja-JP" dirty="0"/>
              <a:t>一部、ブログやネット掲示板などのウェブテキストが含まれる</a:t>
            </a:r>
            <a:endParaRPr lang="en-US" altLang="ja-JP" dirty="0"/>
          </a:p>
          <a:p>
            <a:pPr marL="0" indent="0">
              <a:buNone/>
            </a:pPr>
            <a:r>
              <a:rPr lang="ja-JP" altLang="ja-JP" dirty="0"/>
              <a:t>レジスタ毎に無作為にサンプルを抽出しており、代表性を有する設計</a:t>
            </a:r>
            <a:endParaRPr lang="en-US" altLang="ja-JP" dirty="0"/>
          </a:p>
          <a:p>
            <a:pPr marL="0" indent="0">
              <a:buNone/>
            </a:pPr>
            <a:r>
              <a:rPr lang="en-US" altLang="ja-JP" dirty="0"/>
              <a:t>1</a:t>
            </a:r>
            <a:r>
              <a:rPr lang="ja-JP" altLang="ja-JP" dirty="0"/>
              <a:t>億語からなるデータを格納しており、このうち</a:t>
            </a:r>
            <a:r>
              <a:rPr lang="en-US" altLang="ja-JP" dirty="0"/>
              <a:t>1</a:t>
            </a:r>
            <a:r>
              <a:rPr lang="ja-JP" altLang="ja-JP" dirty="0"/>
              <a:t>％の</a:t>
            </a:r>
            <a:r>
              <a:rPr lang="en-US" altLang="ja-JP" dirty="0"/>
              <a:t>100</a:t>
            </a:r>
            <a:r>
              <a:rPr lang="ja-JP" altLang="ja-JP" dirty="0"/>
              <a:t>万語からなるコアデータ（書籍・雑誌・新聞・白書・</a:t>
            </a:r>
            <a:r>
              <a:rPr lang="en-US" altLang="ja-JP" dirty="0"/>
              <a:t>Yahoo! </a:t>
            </a:r>
            <a:r>
              <a:rPr lang="ja-JP" altLang="ja-JP" dirty="0"/>
              <a:t>ブログ・</a:t>
            </a:r>
            <a:r>
              <a:rPr lang="en-US" altLang="ja-JP" dirty="0"/>
              <a:t>Yahoo! </a:t>
            </a:r>
            <a:r>
              <a:rPr lang="ja-JP" altLang="ja-JP" dirty="0"/>
              <a:t>知恵袋の</a:t>
            </a:r>
            <a:r>
              <a:rPr lang="en-US" altLang="ja-JP" dirty="0"/>
              <a:t>6</a:t>
            </a:r>
            <a:r>
              <a:rPr lang="ja-JP" altLang="ja-JP" dirty="0"/>
              <a:t>レジスタ）の短単位・長単位形態論情報は人手で付与されている</a:t>
            </a:r>
            <a:endParaRPr lang="en-US" altLang="ja-JP" dirty="0"/>
          </a:p>
          <a:p>
            <a:pPr marL="0" indent="0">
              <a:buNone/>
            </a:pPr>
            <a:r>
              <a:rPr lang="ja-JP" altLang="ja-JP" dirty="0"/>
              <a:t>残りのデータ（非コアデータ）には自動解析による短単位・長単位形態論情報が付与されている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87</a:t>
            </a:fld>
            <a:endParaRPr lang="ja-JP" altLang="en-US"/>
          </a:p>
        </p:txBody>
      </p:sp>
    </p:spTree>
    <p:extLst>
      <p:ext uri="{BB962C8B-B14F-4D97-AF65-F5344CB8AC3E}">
        <p14:creationId xmlns:p14="http://schemas.microsoft.com/office/powerpoint/2010/main" val="11275742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t>
            </a:r>
            <a:r>
              <a:rPr kumimoji="1" lang="ja-JP" altLang="en-US" dirty="0"/>
              <a:t>国語研日本語ウェブコーパス</a:t>
            </a:r>
            <a:r>
              <a:rPr kumimoji="1" lang="en-US" altLang="ja-JP" dirty="0"/>
              <a:t>』</a:t>
            </a:r>
            <a:br>
              <a:rPr kumimoji="1" lang="en-US" altLang="ja-JP" dirty="0"/>
            </a:br>
            <a:r>
              <a:rPr lang="en-US" altLang="ja-JP" dirty="0"/>
              <a:t>NWJC				</a:t>
            </a:r>
            <a:r>
              <a:rPr lang="en-US" altLang="ja-JP" sz="3200" dirty="0"/>
              <a:t>[Asahara+ 2014]</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en-US" altLang="ja-JP" dirty="0"/>
              <a:t>2014</a:t>
            </a:r>
            <a:r>
              <a:rPr lang="ja-JP" altLang="en-US" dirty="0"/>
              <a:t>年</a:t>
            </a:r>
            <a:r>
              <a:rPr lang="en-US" altLang="ja-JP" dirty="0"/>
              <a:t>10-12</a:t>
            </a:r>
            <a:r>
              <a:rPr lang="ja-JP" altLang="en-US" dirty="0"/>
              <a:t>月に</a:t>
            </a:r>
            <a:r>
              <a:rPr kumimoji="1" lang="en-US" altLang="ja-JP" dirty="0"/>
              <a:t>Web </a:t>
            </a:r>
            <a:r>
              <a:rPr kumimoji="1" lang="ja-JP" altLang="en-US" dirty="0"/>
              <a:t>クロールにより収集された</a:t>
            </a:r>
            <a:r>
              <a:rPr kumimoji="1" lang="en-US" altLang="ja-JP" dirty="0"/>
              <a:t>250</a:t>
            </a:r>
            <a:r>
              <a:rPr kumimoji="1" lang="ja-JP" altLang="en-US" dirty="0"/>
              <a:t>億語規模のウェブテキストのコーパス</a:t>
            </a:r>
            <a:endParaRPr kumimoji="1" lang="en-US" altLang="ja-JP" dirty="0"/>
          </a:p>
          <a:p>
            <a:pPr marL="0" indent="0">
              <a:buNone/>
            </a:pPr>
            <a:r>
              <a:rPr lang="ja-JP" altLang="en-US" dirty="0"/>
              <a:t>このうちの一部のデータを収録</a:t>
            </a:r>
            <a:endParaRPr lang="en-US" altLang="ja-JP" dirty="0"/>
          </a:p>
          <a:p>
            <a:pPr marL="0" indent="0">
              <a:buNone/>
            </a:pPr>
            <a:r>
              <a:rPr kumimoji="1" lang="ja-JP" altLang="en-US" dirty="0"/>
              <a:t>全てのデータは自動解析による短単位情報が付与されている</a:t>
            </a: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88</a:t>
            </a:fld>
            <a:endParaRPr lang="ja-JP" altLang="en-US"/>
          </a:p>
        </p:txBody>
      </p:sp>
    </p:spTree>
    <p:extLst>
      <p:ext uri="{BB962C8B-B14F-4D97-AF65-F5344CB8AC3E}">
        <p14:creationId xmlns:p14="http://schemas.microsoft.com/office/powerpoint/2010/main" val="4403300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t>
            </a:r>
            <a:r>
              <a:rPr kumimoji="1" lang="ja-JP" altLang="en-US" dirty="0"/>
              <a:t>日本語話し言葉コーパス</a:t>
            </a:r>
            <a:r>
              <a:rPr kumimoji="1" lang="en-US" altLang="ja-JP" dirty="0"/>
              <a:t>』</a:t>
            </a:r>
            <a:br>
              <a:rPr kumimoji="1" lang="en-US" altLang="ja-JP" dirty="0"/>
            </a:br>
            <a:r>
              <a:rPr lang="en-US" altLang="ja-JP" dirty="0"/>
              <a:t>CSJ</a:t>
            </a:r>
            <a:r>
              <a:rPr lang="en-US" altLang="ja-JP" dirty="0">
                <a:solidFill>
                  <a:prstClr val="black"/>
                </a:solidFill>
              </a:rPr>
              <a:t>				</a:t>
            </a:r>
            <a:r>
              <a:rPr lang="en-US" altLang="ja-JP" sz="3200" dirty="0">
                <a:solidFill>
                  <a:prstClr val="black"/>
                </a:solidFill>
              </a:rPr>
              <a:t>[</a:t>
            </a:r>
            <a:r>
              <a:rPr lang="en-US" altLang="ja-JP" sz="3200" dirty="0" err="1">
                <a:solidFill>
                  <a:prstClr val="black"/>
                </a:solidFill>
              </a:rPr>
              <a:t>Maekawa</a:t>
            </a:r>
            <a:r>
              <a:rPr lang="en-US" altLang="ja-JP" sz="3200" dirty="0">
                <a:solidFill>
                  <a:prstClr val="black"/>
                </a:solidFill>
              </a:rPr>
              <a:t>+ 2000]</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buNone/>
            </a:pPr>
            <a:r>
              <a:rPr lang="ja-JP" altLang="en-US" dirty="0"/>
              <a:t>日本語の自発音声</a:t>
            </a:r>
            <a:r>
              <a:rPr lang="en-US" altLang="ja-JP" dirty="0"/>
              <a:t>661</a:t>
            </a:r>
            <a:r>
              <a:rPr lang="ja-JP" altLang="en-US" dirty="0"/>
              <a:t>時間分を集積したもの</a:t>
            </a:r>
            <a:endParaRPr lang="en-US" altLang="ja-JP" dirty="0"/>
          </a:p>
          <a:p>
            <a:pPr marL="0" indent="0">
              <a:buNone/>
            </a:pPr>
            <a:r>
              <a:rPr lang="ja-JP" altLang="en-US" dirty="0"/>
              <a:t>転記したものが「中納言」上で検索できる</a:t>
            </a:r>
            <a:endParaRPr lang="en-US" altLang="ja-JP" dirty="0"/>
          </a:p>
          <a:p>
            <a:pPr marL="0" indent="0">
              <a:buNone/>
            </a:pPr>
            <a:r>
              <a:rPr lang="en-US" altLang="ja-JP" dirty="0"/>
              <a:t>CSJ </a:t>
            </a:r>
            <a:r>
              <a:rPr lang="ja-JP" altLang="en-US" dirty="0"/>
              <a:t>は長単位形態論情報が付与されていないために、短単位検索・文字列検索・位置検索のみが利用できる</a:t>
            </a:r>
            <a:endParaRPr lang="en-US" altLang="ja-JP" dirty="0"/>
          </a:p>
          <a:p>
            <a:pPr marL="0" indent="0">
              <a:buNone/>
            </a:pPr>
            <a:r>
              <a:rPr lang="ja-JP" altLang="en-US" dirty="0"/>
              <a:t>音声のタイプとして、学会講演・模擬講演・課題志向対話・自由対話・朗読などからなる</a:t>
            </a:r>
            <a:endParaRPr lang="en-US" altLang="ja-JP" dirty="0"/>
          </a:p>
          <a:p>
            <a:pPr marL="0" indent="0">
              <a:buNone/>
            </a:pPr>
            <a:r>
              <a:rPr lang="ja-JP" altLang="en-US" dirty="0"/>
              <a:t>転記テキストは全体で約</a:t>
            </a:r>
            <a:r>
              <a:rPr lang="en-US" altLang="ja-JP" dirty="0"/>
              <a:t>750</a:t>
            </a:r>
            <a:r>
              <a:rPr lang="ja-JP" altLang="en-US" dirty="0"/>
              <a:t>万語になる。このうち約</a:t>
            </a:r>
            <a:r>
              <a:rPr lang="en-US" altLang="ja-JP" dirty="0"/>
              <a:t>50</a:t>
            </a:r>
            <a:r>
              <a:rPr lang="ja-JP" altLang="en-US" dirty="0"/>
              <a:t>万語がコアデータで、音声研究などで利用可能な様々な言語情報が付与されている</a:t>
            </a:r>
            <a:endParaRPr lang="en-US" altLang="ja-JP" dirty="0"/>
          </a:p>
          <a:p>
            <a:pPr marL="0" indent="0">
              <a:buNone/>
            </a:pPr>
            <a:r>
              <a:rPr lang="ja-JP" altLang="en-US" dirty="0"/>
              <a:t>コアデータ</a:t>
            </a:r>
            <a:r>
              <a:rPr lang="en-US" altLang="ja-JP" dirty="0"/>
              <a:t>50</a:t>
            </a:r>
            <a:r>
              <a:rPr lang="ja-JP" altLang="en-US" dirty="0"/>
              <a:t>万語と、非コアデータの一部（非コア・人手修正）</a:t>
            </a:r>
            <a:r>
              <a:rPr lang="en-US" altLang="ja-JP" dirty="0"/>
              <a:t>50</a:t>
            </a:r>
            <a:r>
              <a:rPr lang="ja-JP" altLang="en-US" dirty="0"/>
              <a:t>万語の合計</a:t>
            </a:r>
            <a:r>
              <a:rPr lang="en-US" altLang="ja-JP" dirty="0"/>
              <a:t>100</a:t>
            </a:r>
            <a:r>
              <a:rPr lang="ja-JP" altLang="en-US" dirty="0"/>
              <a:t>万語が、人手で形態論情報を付与したもので、残りの</a:t>
            </a:r>
            <a:r>
              <a:rPr lang="en-US" altLang="ja-JP" dirty="0"/>
              <a:t>650</a:t>
            </a:r>
            <a:r>
              <a:rPr lang="ja-JP" altLang="en-US" dirty="0"/>
              <a:t>万語（非コア・自動解析）が形態素解析器により自動付与されたものである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89</a:t>
            </a:fld>
            <a:endParaRPr lang="ja-JP" altLang="en-US"/>
          </a:p>
        </p:txBody>
      </p:sp>
    </p:spTree>
    <p:extLst>
      <p:ext uri="{BB962C8B-B14F-4D97-AF65-F5344CB8AC3E}">
        <p14:creationId xmlns:p14="http://schemas.microsoft.com/office/powerpoint/2010/main" val="2694181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日本語日常会話コーパス</a:t>
            </a:r>
            <a:r>
              <a:rPr kumimoji="1" lang="en-US" altLang="ja-JP" dirty="0"/>
              <a:t>』</a:t>
            </a:r>
            <a:br>
              <a:rPr kumimoji="1" lang="en-US" altLang="ja-JP" dirty="0"/>
            </a:br>
            <a:r>
              <a:rPr lang="en-US" altLang="ja-JP" dirty="0"/>
              <a:t>CEJC</a:t>
            </a:r>
            <a:r>
              <a:rPr lang="ja-JP" altLang="en-US" dirty="0"/>
              <a:t>（モニター公開版）</a:t>
            </a:r>
            <a:r>
              <a:rPr lang="en-US" altLang="ja-JP" dirty="0"/>
              <a:t>	 </a:t>
            </a:r>
            <a:r>
              <a:rPr lang="en-US" altLang="ja-JP" sz="3600" dirty="0"/>
              <a:t>[</a:t>
            </a:r>
            <a:r>
              <a:rPr lang="en-US" altLang="ja-JP" sz="3600" dirty="0" err="1"/>
              <a:t>Koiso</a:t>
            </a:r>
            <a:r>
              <a:rPr lang="en-US" altLang="ja-JP" sz="3600" dirty="0"/>
              <a:t>+ 2018]</a:t>
            </a:r>
            <a:endParaRPr kumimoji="1" lang="ja-JP" altLang="en-US" dirty="0"/>
          </a:p>
        </p:txBody>
      </p:sp>
      <p:sp>
        <p:nvSpPr>
          <p:cNvPr id="3" name="コンテンツ プレースホルダー 2"/>
          <p:cNvSpPr>
            <a:spLocks noGrp="1"/>
          </p:cNvSpPr>
          <p:nvPr>
            <p:ph idx="1"/>
          </p:nvPr>
        </p:nvSpPr>
        <p:spPr/>
        <p:txBody>
          <a:bodyPr vert="horz" lIns="91440" tIns="45720" rIns="91440" bIns="45720" rtlCol="0" anchor="t">
            <a:normAutofit/>
          </a:bodyPr>
          <a:lstStyle/>
          <a:p>
            <a:pPr marL="0" indent="0">
              <a:buNone/>
            </a:pPr>
            <a:r>
              <a:rPr kumimoji="1" lang="ja-JP" altLang="en-US" dirty="0"/>
              <a:t>さまざまな場面における自然な日常会話をバランスよく収めたコーパス</a:t>
            </a:r>
            <a:endParaRPr kumimoji="1" lang="en-US" altLang="ja-JP" dirty="0"/>
          </a:p>
          <a:p>
            <a:pPr marL="0" indent="0">
              <a:buNone/>
            </a:pPr>
            <a:r>
              <a:rPr lang="ja-JP" altLang="en-US">
                <a:latin typeface="メイリオ"/>
                <a:ea typeface="メイリオ"/>
              </a:rPr>
              <a:t>収録した </a:t>
            </a:r>
            <a:r>
              <a:rPr lang="en-US" altLang="ja-JP" dirty="0">
                <a:latin typeface="メイリオ"/>
                <a:ea typeface="メイリオ"/>
              </a:rPr>
              <a:t>200</a:t>
            </a:r>
            <a:r>
              <a:rPr lang="ja-JP" altLang="en-US">
                <a:latin typeface="メイリオ"/>
                <a:ea typeface="メイリオ"/>
              </a:rPr>
              <a:t>時間分の会話を文字化したうえで、短単位・長単位情報を付与し検索可能にする予定</a:t>
            </a:r>
            <a:endParaRPr lang="en-US" altLang="ja-JP" dirty="0">
              <a:latin typeface="メイリオ"/>
              <a:ea typeface="メイリオ"/>
            </a:endParaRPr>
          </a:p>
          <a:p>
            <a:pPr marL="0" indent="0">
              <a:buNone/>
            </a:pPr>
            <a:r>
              <a:rPr kumimoji="1" lang="en-US" altLang="ja-JP" dirty="0">
                <a:latin typeface="メイリオ"/>
                <a:ea typeface="メイリオ"/>
              </a:rPr>
              <a:t>2021</a:t>
            </a:r>
            <a:r>
              <a:rPr kumimoji="1" lang="ja-JP" altLang="en-US">
                <a:latin typeface="メイリオ"/>
                <a:ea typeface="メイリオ"/>
              </a:rPr>
              <a:t>年</a:t>
            </a:r>
            <a:r>
              <a:rPr kumimoji="1" lang="en-US" altLang="ja-JP" dirty="0">
                <a:latin typeface="メイリオ"/>
                <a:ea typeface="メイリオ"/>
              </a:rPr>
              <a:t>3</a:t>
            </a:r>
            <a:r>
              <a:rPr kumimoji="1" lang="ja-JP" altLang="en-US">
                <a:latin typeface="メイリオ"/>
                <a:ea typeface="メイリオ"/>
              </a:rPr>
              <a:t>月現在、本公開に先立ち、</a:t>
            </a:r>
            <a:r>
              <a:rPr lang="ja-JP" altLang="en-US">
                <a:latin typeface="メイリオ"/>
                <a:ea typeface="メイリオ"/>
              </a:rPr>
              <a:t>100時間分の</a:t>
            </a:r>
            <a:r>
              <a:rPr kumimoji="1" lang="ja-JP" altLang="en-US">
                <a:latin typeface="メイリオ"/>
                <a:ea typeface="メイリオ"/>
              </a:rPr>
              <a:t>データについて短単位情報をモニター公開中</a:t>
            </a:r>
            <a:endParaRPr lang="ja-JP" altLang="en-US">
              <a:latin typeface="メイリオ"/>
              <a:ea typeface="メイリオ"/>
            </a:endParaRP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90</a:t>
            </a:fld>
            <a:endParaRPr lang="ja-JP" altLang="en-US"/>
          </a:p>
        </p:txBody>
      </p:sp>
    </p:spTree>
    <p:extLst>
      <p:ext uri="{BB962C8B-B14F-4D97-AF65-F5344CB8AC3E}">
        <p14:creationId xmlns:p14="http://schemas.microsoft.com/office/powerpoint/2010/main" val="38078498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昭和話し言葉コーパス</a:t>
            </a:r>
            <a:r>
              <a:rPr kumimoji="1" lang="en-US" altLang="ja-JP" dirty="0"/>
              <a:t>』</a:t>
            </a:r>
            <a:br>
              <a:rPr kumimoji="1" lang="en-US" altLang="ja-JP" dirty="0"/>
            </a:br>
            <a:r>
              <a:rPr lang="en-US" altLang="ja-JP" dirty="0"/>
              <a:t>SSC</a:t>
            </a:r>
            <a:r>
              <a:rPr lang="ja-JP" altLang="en-US" dirty="0"/>
              <a:t>（モニター公開版）　</a:t>
            </a:r>
            <a:r>
              <a:rPr lang="en-US" altLang="ja-JP" sz="3600" dirty="0"/>
              <a:t>[</a:t>
            </a:r>
            <a:r>
              <a:rPr lang="ja-JP" altLang="en-US" sz="3600" dirty="0"/>
              <a:t>丸山 </a:t>
            </a:r>
            <a:r>
              <a:rPr lang="en-US" altLang="ja-JP" sz="3600" dirty="0"/>
              <a:t>2020]</a:t>
            </a:r>
            <a:endParaRPr kumimoji="1" lang="ja-JP" altLang="en-US" sz="3600" dirty="0"/>
          </a:p>
        </p:txBody>
      </p:sp>
      <p:sp>
        <p:nvSpPr>
          <p:cNvPr id="3" name="コンテンツ プレースホルダー 2"/>
          <p:cNvSpPr>
            <a:spLocks noGrp="1"/>
          </p:cNvSpPr>
          <p:nvPr>
            <p:ph idx="1"/>
          </p:nvPr>
        </p:nvSpPr>
        <p:spPr/>
        <p:txBody>
          <a:bodyPr vert="horz" lIns="91440" tIns="45720" rIns="91440" bIns="45720" rtlCol="0" anchor="t">
            <a:normAutofit/>
          </a:bodyPr>
          <a:lstStyle/>
          <a:p>
            <a:pPr marL="0" indent="0">
              <a:buNone/>
            </a:pPr>
            <a:r>
              <a:rPr lang="en-US" altLang="ja-JP" dirty="0"/>
              <a:t>1952 </a:t>
            </a:r>
            <a:r>
              <a:rPr lang="ja-JP" altLang="en-US" dirty="0"/>
              <a:t>年以降、当時の国立国語研究所で作成された録音資料を新たに再編し、コーパス化したもの</a:t>
            </a:r>
            <a:endParaRPr lang="en-US" altLang="ja-JP" dirty="0"/>
          </a:p>
          <a:p>
            <a:pPr marL="0" indent="0">
              <a:buNone/>
            </a:pPr>
            <a:r>
              <a:rPr lang="en-US" altLang="ja-JP" dirty="0">
                <a:latin typeface="メイリオ"/>
                <a:ea typeface="メイリオ"/>
              </a:rPr>
              <a:t>1952 </a:t>
            </a:r>
            <a:r>
              <a:rPr lang="ja-JP" altLang="en-US" dirty="0">
                <a:latin typeface="メイリオ"/>
                <a:ea typeface="メイリオ"/>
              </a:rPr>
              <a:t>年から</a:t>
            </a:r>
            <a:r>
              <a:rPr lang="en-US" altLang="ja-JP" dirty="0">
                <a:latin typeface="メイリオ"/>
                <a:ea typeface="メイリオ"/>
              </a:rPr>
              <a:t>1974</a:t>
            </a:r>
            <a:r>
              <a:rPr lang="ja-JP" altLang="en-US" dirty="0">
                <a:latin typeface="メイリオ"/>
                <a:ea typeface="メイリオ"/>
              </a:rPr>
              <a:t>年に録音された音声資料、計</a:t>
            </a:r>
            <a:r>
              <a:rPr lang="en-US" altLang="ja-JP" dirty="0">
                <a:latin typeface="メイリオ"/>
                <a:ea typeface="メイリオ"/>
              </a:rPr>
              <a:t>50 </a:t>
            </a:r>
            <a:r>
              <a:rPr lang="ja-JP" altLang="en-US" dirty="0">
                <a:latin typeface="メイリオ"/>
                <a:ea typeface="メイリオ"/>
              </a:rPr>
              <a:t>時間分（独話</a:t>
            </a:r>
            <a:r>
              <a:rPr lang="en-US" altLang="ja-JP" dirty="0">
                <a:latin typeface="メイリオ"/>
                <a:ea typeface="メイリオ"/>
              </a:rPr>
              <a:t>25 </a:t>
            </a:r>
            <a:r>
              <a:rPr lang="ja-JP" altLang="en-US">
                <a:latin typeface="メイリオ"/>
                <a:ea typeface="メイリオ"/>
              </a:rPr>
              <a:t>時間、会話 </a:t>
            </a:r>
            <a:r>
              <a:rPr lang="en-US" altLang="ja-JP" dirty="0">
                <a:latin typeface="メイリオ"/>
                <a:ea typeface="メイリオ"/>
              </a:rPr>
              <a:t>25 </a:t>
            </a:r>
            <a:r>
              <a:rPr lang="ja-JP" altLang="en-US">
                <a:latin typeface="メイリオ"/>
                <a:ea typeface="メイリオ"/>
              </a:rPr>
              <a:t>時間）の音声データに対して、転記テキスト、短単位形態論情報、メタデータなどを整備</a:t>
            </a:r>
          </a:p>
          <a:p>
            <a:pPr marL="0" indent="0">
              <a:buNone/>
            </a:pPr>
            <a:r>
              <a:rPr lang="ja-JP" altLang="en-US">
                <a:latin typeface="メイリオ"/>
                <a:ea typeface="メイリオ"/>
              </a:rPr>
              <a:t>2021年3月4日現在独話17時間分を公開</a:t>
            </a:r>
            <a:endParaRPr lang="ja-JP" altLang="en-US" dirty="0"/>
          </a:p>
          <a:p>
            <a:pPr marL="0" indent="0">
              <a:buNone/>
            </a:pPr>
            <a:r>
              <a:rPr lang="ja-JP" altLang="en-US">
                <a:latin typeface="メイリオ"/>
                <a:ea typeface="メイリオ"/>
              </a:rPr>
              <a:t>2021年3月中に会話25時間分を追加公開</a:t>
            </a:r>
            <a:endParaRPr lang="ja-JP" altLang="en-US"/>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91</a:t>
            </a:fld>
            <a:endParaRPr lang="ja-JP" altLang="en-US"/>
          </a:p>
        </p:txBody>
      </p:sp>
    </p:spTree>
    <p:extLst>
      <p:ext uri="{BB962C8B-B14F-4D97-AF65-F5344CB8AC3E}">
        <p14:creationId xmlns:p14="http://schemas.microsoft.com/office/powerpoint/2010/main" val="22525578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名大会話コーパス</a:t>
            </a:r>
            <a:r>
              <a:rPr kumimoji="1" lang="en-US" altLang="ja-JP" dirty="0"/>
              <a:t>』</a:t>
            </a:r>
            <a:br>
              <a:rPr kumimoji="1" lang="en-US" altLang="ja-JP" dirty="0"/>
            </a:br>
            <a:r>
              <a:rPr lang="en-US" altLang="ja-JP" dirty="0"/>
              <a:t>NUCC					</a:t>
            </a:r>
            <a:r>
              <a:rPr lang="en-US" altLang="ja-JP" sz="3200" dirty="0"/>
              <a:t>[Fujimura+ 2012]</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科学研究費基盤研究</a:t>
            </a:r>
            <a:r>
              <a:rPr lang="en-US" altLang="ja-JP" dirty="0"/>
              <a:t>(B)</a:t>
            </a:r>
            <a:r>
              <a:rPr lang="ja-JP" altLang="en-US" dirty="0"/>
              <a:t>「日本語学習辞書編纂に向けた電子化コーパス利用によるコロケーション研究」の一環として作成された，</a:t>
            </a:r>
            <a:r>
              <a:rPr lang="en-US" altLang="ja-JP" dirty="0"/>
              <a:t>129</a:t>
            </a:r>
            <a:r>
              <a:rPr lang="ja-JP" altLang="en-US" dirty="0"/>
              <a:t>会話， 合計約</a:t>
            </a:r>
            <a:r>
              <a:rPr lang="en-US" altLang="ja-JP" dirty="0"/>
              <a:t>100</a:t>
            </a:r>
            <a:r>
              <a:rPr lang="ja-JP" altLang="en-US" dirty="0"/>
              <a:t>時間の日本語母語話者同士の雑談を文字化したコーパス</a:t>
            </a:r>
            <a:endParaRPr lang="en-US" altLang="ja-JP" dirty="0"/>
          </a:p>
          <a:p>
            <a:pPr marL="0" indent="0">
              <a:buNone/>
            </a:pPr>
            <a:r>
              <a:rPr lang="ja-JP" altLang="en-US" dirty="0"/>
              <a:t>国語研究所に移管され、短単位形態論情報が整備された</a:t>
            </a:r>
            <a:endParaRPr lang="en-US" altLang="ja-JP" dirty="0"/>
          </a:p>
          <a:p>
            <a:pPr marL="0" indent="0">
              <a:buNone/>
            </a:pPr>
            <a:r>
              <a:rPr lang="ja-JP" altLang="en-US" dirty="0"/>
              <a:t>短単位検索・文字列検索・位置検索が利用できる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92</a:t>
            </a:fld>
            <a:endParaRPr lang="ja-JP" altLang="en-US"/>
          </a:p>
        </p:txBody>
      </p:sp>
    </p:spTree>
    <p:extLst>
      <p:ext uri="{BB962C8B-B14F-4D97-AF65-F5344CB8AC3E}">
        <p14:creationId xmlns:p14="http://schemas.microsoft.com/office/powerpoint/2010/main" val="16794302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現日研・職場談話コーパス</a:t>
            </a:r>
            <a:r>
              <a:rPr kumimoji="1" lang="en-US" altLang="ja-JP" dirty="0"/>
              <a:t>』</a:t>
            </a:r>
            <a:br>
              <a:rPr kumimoji="1" lang="en-US" altLang="ja-JP" dirty="0"/>
            </a:br>
            <a:r>
              <a:rPr lang="en-US" altLang="ja-JP" dirty="0"/>
              <a:t>CWPC			</a:t>
            </a:r>
            <a:r>
              <a:rPr lang="en-US" altLang="ja-JP" sz="3600" dirty="0"/>
              <a:t>[</a:t>
            </a:r>
            <a:r>
              <a:rPr lang="ja-JP" altLang="en-US" sz="3600" dirty="0"/>
              <a:t>柏野</a:t>
            </a:r>
            <a:r>
              <a:rPr lang="en-US" altLang="ja-JP" sz="3600" dirty="0"/>
              <a:t>+ 2018]</a:t>
            </a:r>
            <a:r>
              <a:rPr lang="en-US" altLang="ja-JP" dirty="0"/>
              <a:t>				</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dirty="0"/>
              <a:t>現代日本語研究会が作成した，首都圏の有職女性 </a:t>
            </a:r>
            <a:r>
              <a:rPr lang="en-US" altLang="ja-JP" dirty="0"/>
              <a:t>19</a:t>
            </a:r>
            <a:r>
              <a:rPr lang="ja-JP" altLang="en-US" dirty="0"/>
              <a:t> 名（</a:t>
            </a:r>
            <a:r>
              <a:rPr lang="en-US" altLang="ja-JP" dirty="0"/>
              <a:t>20 </a:t>
            </a:r>
            <a:r>
              <a:rPr lang="ja-JP" altLang="en-US" dirty="0"/>
              <a:t>代～</a:t>
            </a:r>
            <a:r>
              <a:rPr lang="en-US" altLang="ja-JP" dirty="0"/>
              <a:t>50 </a:t>
            </a:r>
            <a:r>
              <a:rPr lang="ja-JP" altLang="en-US" dirty="0"/>
              <a:t>代）と，首都圏の有職男性 </a:t>
            </a:r>
            <a:r>
              <a:rPr lang="en-US" altLang="ja-JP" dirty="0"/>
              <a:t>21 </a:t>
            </a:r>
            <a:r>
              <a:rPr lang="ja-JP" altLang="en-US" dirty="0"/>
              <a:t>名（</a:t>
            </a:r>
            <a:r>
              <a:rPr lang="en-US" altLang="ja-JP" dirty="0"/>
              <a:t>20 </a:t>
            </a:r>
            <a:r>
              <a:rPr lang="ja-JP" altLang="en-US" dirty="0"/>
              <a:t>代～</a:t>
            </a:r>
            <a:r>
              <a:rPr lang="en-US" altLang="ja-JP" dirty="0"/>
              <a:t>50 </a:t>
            </a:r>
            <a:r>
              <a:rPr lang="ja-JP" altLang="en-US" dirty="0"/>
              <a:t>代）の職場での自然談話を文字起こししたテキストを元に作成したコーパス</a:t>
            </a:r>
            <a:endParaRPr lang="en-US" altLang="ja-JP" dirty="0"/>
          </a:p>
          <a:p>
            <a:pPr marL="0" indent="0">
              <a:buNone/>
            </a:pPr>
            <a:r>
              <a:rPr lang="ja-JP" altLang="en-US" dirty="0"/>
              <a:t>元となっている文字化テキストは，</a:t>
            </a:r>
            <a:r>
              <a:rPr lang="en-US" altLang="ja-JP" dirty="0"/>
              <a:t>『</a:t>
            </a:r>
            <a:r>
              <a:rPr lang="ja-JP" altLang="en-US" dirty="0"/>
              <a:t>合本 女性のことば・男性のことば（職場編）</a:t>
            </a:r>
            <a:r>
              <a:rPr lang="en-US" altLang="ja-JP" dirty="0"/>
              <a:t>』</a:t>
            </a:r>
            <a:r>
              <a:rPr lang="ja-JP" altLang="en-US" dirty="0"/>
              <a:t>（現代日本語研究会編，</a:t>
            </a:r>
            <a:r>
              <a:rPr lang="en-US" altLang="ja-JP" dirty="0"/>
              <a:t>2011 </a:t>
            </a:r>
            <a:r>
              <a:rPr lang="ja-JP" altLang="en-US" dirty="0"/>
              <a:t>年，</a:t>
            </a:r>
            <a:r>
              <a:rPr lang="ja-JP" altLang="en-US" dirty="0" err="1"/>
              <a:t>ひつじ</a:t>
            </a:r>
            <a:r>
              <a:rPr lang="ja-JP" altLang="en-US" dirty="0"/>
              <a:t>書房）の付録 </a:t>
            </a:r>
            <a:r>
              <a:rPr lang="en-US" altLang="ja-JP" dirty="0"/>
              <a:t>CD</a:t>
            </a:r>
            <a:r>
              <a:rPr lang="ja-JP" altLang="en-US" dirty="0"/>
              <a:t>－</a:t>
            </a:r>
            <a:r>
              <a:rPr lang="en-US" altLang="ja-JP" dirty="0"/>
              <a:t>ROM </a:t>
            </a:r>
            <a:r>
              <a:rPr lang="ja-JP" altLang="en-US" dirty="0" err="1"/>
              <a:t>に収</a:t>
            </a:r>
            <a:r>
              <a:rPr lang="ja-JP" altLang="en-US" dirty="0"/>
              <a:t>録されている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93</a:t>
            </a:fld>
            <a:endParaRPr lang="ja-JP" altLang="en-US"/>
          </a:p>
        </p:txBody>
      </p:sp>
    </p:spTree>
    <p:extLst>
      <p:ext uri="{BB962C8B-B14F-4D97-AF65-F5344CB8AC3E}">
        <p14:creationId xmlns:p14="http://schemas.microsoft.com/office/powerpoint/2010/main" val="3280006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t>
            </a:r>
            <a:r>
              <a:rPr kumimoji="1" lang="ja-JP" altLang="en-US" dirty="0"/>
              <a:t>日本語歴史コーパス</a:t>
            </a:r>
            <a:r>
              <a:rPr kumimoji="1" lang="en-US" altLang="ja-JP" dirty="0"/>
              <a:t>』</a:t>
            </a:r>
            <a:br>
              <a:rPr kumimoji="1" lang="en-US" altLang="ja-JP" dirty="0"/>
            </a:br>
            <a:r>
              <a:rPr lang="en-US" altLang="ja-JP" dirty="0"/>
              <a:t>CHJ		</a:t>
            </a:r>
            <a:r>
              <a:rPr lang="en-US" altLang="ja-JP" sz="3200" dirty="0"/>
              <a:t>[Kondo+ 2015]</a:t>
            </a:r>
            <a:r>
              <a:rPr lang="en-US" altLang="ja-JP" dirty="0"/>
              <a:t>				</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lang="ja-JP" altLang="en-US" dirty="0"/>
              <a:t>奈良時代から明治・大正時代にかけての文献のコーパス</a:t>
            </a:r>
            <a:endParaRPr lang="en-US" altLang="ja-JP" dirty="0"/>
          </a:p>
          <a:p>
            <a:pPr marL="0" indent="0">
              <a:buNone/>
            </a:pPr>
            <a:r>
              <a:rPr lang="ja-JP" altLang="en-US" dirty="0"/>
              <a:t>日本語の歴史研究について利用される。作品によっては底本や原本画像へのリンクが付与されている</a:t>
            </a:r>
            <a:endParaRPr lang="en-US" altLang="ja-JP" dirty="0"/>
          </a:p>
          <a:p>
            <a:pPr marL="0" indent="0">
              <a:buNone/>
            </a:pPr>
            <a:r>
              <a:rPr lang="ja-JP" altLang="en-US" dirty="0"/>
              <a:t>短単位・長単位形態論情報が付与されているサンプルと、短単位形態論情報のみ付与されているものの</a:t>
            </a:r>
            <a:r>
              <a:rPr lang="en-US" altLang="ja-JP" dirty="0"/>
              <a:t>2</a:t>
            </a:r>
            <a:r>
              <a:rPr lang="ja-JP" altLang="en-US" dirty="0"/>
              <a:t>種類が存在する</a:t>
            </a:r>
            <a:endParaRPr lang="en-US" altLang="ja-JP" dirty="0"/>
          </a:p>
          <a:p>
            <a:pPr marL="0" indent="0">
              <a:buNone/>
            </a:pPr>
            <a:r>
              <a:rPr lang="ja-JP" altLang="en-US" dirty="0"/>
              <a:t>リンク先は国語研で所蔵しているものやオープンデータとして公開されている無償のものと、ジャパンナレッジ（小学館）などの有償のものがある</a:t>
            </a:r>
            <a:endParaRPr lang="en-US" altLang="ja-JP" dirty="0"/>
          </a:p>
          <a:p>
            <a:pPr marL="0" indent="0">
              <a:buNone/>
            </a:pPr>
            <a:r>
              <a:rPr lang="ja-JP" altLang="en-US" dirty="0"/>
              <a:t>原本の表記（万葉仮名やキリシタン資料のローマ字）などの検索も可能である</a:t>
            </a:r>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94</a:t>
            </a:fld>
            <a:endParaRPr lang="ja-JP" altLang="en-US"/>
          </a:p>
        </p:txBody>
      </p:sp>
    </p:spTree>
    <p:extLst>
      <p:ext uri="{BB962C8B-B14F-4D97-AF65-F5344CB8AC3E}">
        <p14:creationId xmlns:p14="http://schemas.microsoft.com/office/powerpoint/2010/main" val="19498656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a:t>『</a:t>
            </a:r>
            <a:r>
              <a:rPr lang="ja-JP" altLang="en-US" dirty="0"/>
              <a:t>日本語諸方言</a:t>
            </a:r>
            <a:r>
              <a:rPr kumimoji="1" lang="ja-JP" altLang="en-US" dirty="0"/>
              <a:t>コーパス</a:t>
            </a:r>
            <a:r>
              <a:rPr kumimoji="1" lang="en-US" altLang="ja-JP" dirty="0"/>
              <a:t>』</a:t>
            </a:r>
            <a:br>
              <a:rPr kumimoji="1" lang="en-US" altLang="ja-JP" dirty="0"/>
            </a:br>
            <a:r>
              <a:rPr lang="en-US" altLang="ja-JP" dirty="0"/>
              <a:t>COJADS</a:t>
            </a:r>
            <a:r>
              <a:rPr lang="ja-JP" altLang="en-US" dirty="0"/>
              <a:t>（モニター公開版）　</a:t>
            </a:r>
            <a:r>
              <a:rPr lang="en-US" altLang="ja-JP" sz="3600" dirty="0"/>
              <a:t>[</a:t>
            </a:r>
            <a:r>
              <a:rPr lang="en-US" altLang="ja-JP" sz="3600" dirty="0" err="1"/>
              <a:t>Kibe</a:t>
            </a:r>
            <a:r>
              <a:rPr lang="en-US" altLang="ja-JP" sz="3600" dirty="0"/>
              <a:t>+ 2018]</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lang="ja-JP" altLang="en-US" dirty="0"/>
              <a:t>日本各地の方言の談話音声を大量に集めた、日本で初めての諸方言コーパス</a:t>
            </a:r>
            <a:endParaRPr lang="en-US" altLang="ja-JP" dirty="0"/>
          </a:p>
          <a:p>
            <a:pPr marL="0" indent="0">
              <a:buNone/>
            </a:pPr>
            <a:r>
              <a:rPr lang="ja-JP" altLang="en-US" dirty="0"/>
              <a:t>談話音声は、文化庁が</a:t>
            </a:r>
            <a:r>
              <a:rPr lang="en-US" altLang="ja-JP" dirty="0"/>
              <a:t>1977</a:t>
            </a:r>
            <a:r>
              <a:rPr lang="ja-JP" altLang="en-US" dirty="0"/>
              <a:t>～</a:t>
            </a:r>
            <a:r>
              <a:rPr lang="en-US" altLang="ja-JP" dirty="0"/>
              <a:t>1985 </a:t>
            </a:r>
            <a:r>
              <a:rPr lang="ja-JP" altLang="en-US" dirty="0"/>
              <a:t>年に行なった「各地方言収集緊急調査」の方言談話の収録データを使用</a:t>
            </a:r>
            <a:endParaRPr lang="en-US" altLang="ja-JP" dirty="0"/>
          </a:p>
          <a:p>
            <a:pPr marL="0" indent="0">
              <a:buNone/>
            </a:pPr>
            <a:r>
              <a:rPr lang="ja-JP" altLang="en-US" dirty="0"/>
              <a:t>元のデータは、日本全国 </a:t>
            </a:r>
            <a:r>
              <a:rPr lang="en-US" altLang="ja-JP" dirty="0"/>
              <a:t>47 </a:t>
            </a:r>
            <a:r>
              <a:rPr lang="ja-JP" altLang="en-US" dirty="0"/>
              <a:t>都道府県の </a:t>
            </a:r>
            <a:r>
              <a:rPr lang="en-US" altLang="ja-JP" dirty="0"/>
              <a:t>200 </a:t>
            </a:r>
            <a:r>
              <a:rPr lang="ja-JP" altLang="en-US" dirty="0"/>
              <a:t>地点あまりにおける、約 </a:t>
            </a:r>
            <a:r>
              <a:rPr lang="en-US" altLang="ja-JP" dirty="0"/>
              <a:t>4000 </a:t>
            </a:r>
            <a:r>
              <a:rPr lang="ja-JP" altLang="en-US" dirty="0"/>
              <a:t>時間の方言談話の録音テープからなり、一部は</a:t>
            </a:r>
            <a:r>
              <a:rPr lang="en-US" altLang="ja-JP" dirty="0"/>
              <a:t>『</a:t>
            </a:r>
            <a:r>
              <a:rPr lang="ja-JP" altLang="en-US" dirty="0"/>
              <a:t>全国方言談話データベース 日本のふるさとことば集成</a:t>
            </a:r>
            <a:r>
              <a:rPr lang="en-US" altLang="ja-JP" dirty="0"/>
              <a:t>』</a:t>
            </a:r>
            <a:r>
              <a:rPr lang="ja-JP" altLang="en-US" dirty="0"/>
              <a:t>（</a:t>
            </a:r>
            <a:r>
              <a:rPr lang="en-US" altLang="ja-JP" dirty="0"/>
              <a:t>2002-2008</a:t>
            </a:r>
            <a:r>
              <a:rPr lang="ja-JP" altLang="en-US" dirty="0" err="1"/>
              <a:t>、</a:t>
            </a:r>
            <a:r>
              <a:rPr lang="ja-JP" altLang="en-US" dirty="0"/>
              <a:t>国書刊行会）として刊行されている</a:t>
            </a:r>
            <a:endParaRPr lang="en-US" altLang="ja-JP" dirty="0"/>
          </a:p>
          <a:p>
            <a:pPr marL="0" indent="0">
              <a:buNone/>
            </a:pPr>
            <a:endParaRPr kumimoji="1" lang="en-US" altLang="ja-JP" dirty="0"/>
          </a:p>
          <a:p>
            <a:pPr marL="0" indent="0">
              <a:buNone/>
            </a:pPr>
            <a:r>
              <a:rPr lang="en-US" altLang="ja-JP" dirty="0"/>
              <a:t>2021</a:t>
            </a:r>
            <a:r>
              <a:rPr lang="ja-JP" altLang="en-US" dirty="0"/>
              <a:t>年</a:t>
            </a:r>
            <a:r>
              <a:rPr lang="en-US" altLang="ja-JP" dirty="0"/>
              <a:t>3</a:t>
            </a:r>
            <a:r>
              <a:rPr lang="ja-JP" altLang="en-US" dirty="0"/>
              <a:t>月現在、短単位検索と文字列検索が利用可能</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95</a:t>
            </a:fld>
            <a:endParaRPr lang="ja-JP" altLang="en-US"/>
          </a:p>
        </p:txBody>
      </p:sp>
    </p:spTree>
    <p:extLst>
      <p:ext uri="{BB962C8B-B14F-4D97-AF65-F5344CB8AC3E}">
        <p14:creationId xmlns:p14="http://schemas.microsoft.com/office/powerpoint/2010/main" val="37411265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多言語母語の日本語学習者横断コーパス</a:t>
            </a:r>
            <a:r>
              <a:rPr lang="en-US" altLang="ja-JP" dirty="0"/>
              <a:t>』</a:t>
            </a:r>
            <a:br>
              <a:rPr lang="en-US" altLang="ja-JP" dirty="0"/>
            </a:br>
            <a:r>
              <a:rPr lang="en-US" altLang="ja-JP" dirty="0"/>
              <a:t>I-JAS				</a:t>
            </a:r>
            <a:r>
              <a:rPr lang="en-US" altLang="ja-JP" sz="3600" dirty="0"/>
              <a:t>[</a:t>
            </a:r>
            <a:r>
              <a:rPr lang="ja-JP" altLang="en-US" sz="3600" dirty="0"/>
              <a:t>迫田</a:t>
            </a:r>
            <a:r>
              <a:rPr lang="en-US" altLang="ja-JP" sz="3600" dirty="0"/>
              <a:t>+ 2016]</a:t>
            </a:r>
            <a:endParaRPr kumimoji="1" lang="ja-JP" altLang="en-US" sz="3600" dirty="0"/>
          </a:p>
        </p:txBody>
      </p:sp>
      <p:sp>
        <p:nvSpPr>
          <p:cNvPr id="3" name="コンテンツ プレースホルダー 2"/>
          <p:cNvSpPr>
            <a:spLocks noGrp="1"/>
          </p:cNvSpPr>
          <p:nvPr>
            <p:ph idx="1"/>
          </p:nvPr>
        </p:nvSpPr>
        <p:spPr/>
        <p:txBody>
          <a:bodyPr/>
          <a:lstStyle/>
          <a:p>
            <a:pPr marL="0" indent="0">
              <a:buNone/>
            </a:pPr>
            <a:r>
              <a:rPr lang="ja-JP" altLang="en-US" dirty="0"/>
              <a:t>日本を含む</a:t>
            </a:r>
            <a:r>
              <a:rPr lang="en-US" altLang="ja-JP" dirty="0"/>
              <a:t>20</a:t>
            </a:r>
            <a:r>
              <a:rPr lang="ja-JP" altLang="en-US" dirty="0"/>
              <a:t>の国と地域で、異なった</a:t>
            </a:r>
            <a:r>
              <a:rPr lang="en-US" altLang="ja-JP" dirty="0"/>
              <a:t>12</a:t>
            </a:r>
            <a:r>
              <a:rPr lang="ja-JP" altLang="en-US" dirty="0"/>
              <a:t>言語を母語とする日本語学習者</a:t>
            </a:r>
            <a:r>
              <a:rPr lang="en-US" altLang="ja-JP" dirty="0"/>
              <a:t>1000</a:t>
            </a:r>
            <a:r>
              <a:rPr lang="ja-JP" altLang="en-US" dirty="0"/>
              <a:t>人の話し言葉および書き言葉を収集することを目標に、横断的に調査・収集された発話データと作文データ</a:t>
            </a:r>
            <a:endParaRPr lang="en-US" altLang="ja-JP" dirty="0"/>
          </a:p>
          <a:p>
            <a:pPr marL="0" indent="0">
              <a:buNone/>
            </a:pPr>
            <a:r>
              <a:rPr lang="ja-JP" altLang="en-US" dirty="0"/>
              <a:t>対面調査によりストーリーテリング・対話・ロールプレイ・絵描写・ストーリーライティングなどの課題を行ったほか、メール文やエッセイなどの作文課題を行っている</a:t>
            </a:r>
            <a:endParaRPr lang="en-US" altLang="ja-JP" dirty="0"/>
          </a:p>
          <a:p>
            <a:pPr marL="0" indent="0">
              <a:buNone/>
            </a:pPr>
            <a:r>
              <a:rPr lang="ja-JP" altLang="en-US" dirty="0"/>
              <a:t>日本語学習者は日本語能力レベルや言語背景情報などの情報が付与されているが、対照分析用に日本語母語話者のデータも収集されている</a:t>
            </a:r>
            <a:endParaRPr lang="en-US" altLang="ja-JP" dirty="0"/>
          </a:p>
          <a:p>
            <a:pPr marL="0" indent="0">
              <a:buNone/>
            </a:pPr>
            <a:r>
              <a:rPr lang="ja-JP" altLang="ja-JP" dirty="0"/>
              <a:t>短単位検索と文字列検索が利用できる</a:t>
            </a:r>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96</a:t>
            </a:fld>
            <a:endParaRPr lang="ja-JP" altLang="en-US"/>
          </a:p>
        </p:txBody>
      </p:sp>
    </p:spTree>
    <p:extLst>
      <p:ext uri="{BB962C8B-B14F-4D97-AF65-F5344CB8AC3E}">
        <p14:creationId xmlns:p14="http://schemas.microsoft.com/office/powerpoint/2010/main" val="31663176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参考文献：</a:t>
            </a:r>
            <a:br>
              <a:rPr kumimoji="1" lang="en-US" altLang="ja-JP" dirty="0"/>
            </a:br>
            <a:r>
              <a:rPr kumimoji="1" lang="ja-JP" altLang="en-US" dirty="0"/>
              <a:t>まとめて検索 </a:t>
            </a:r>
            <a:r>
              <a:rPr kumimoji="1" lang="en-US" altLang="ja-JP" dirty="0"/>
              <a:t>KOTONOHA</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en-US" altLang="ja-JP" dirty="0"/>
              <a:t>Oka, </a:t>
            </a:r>
            <a:r>
              <a:rPr lang="en-US" altLang="ja-JP" dirty="0" err="1"/>
              <a:t>Teruaki</a:t>
            </a:r>
            <a:r>
              <a:rPr lang="en-US" altLang="ja-JP" dirty="0"/>
              <a:t>, Yuichi Ishimoto, Yutaka Yagi, </a:t>
            </a:r>
            <a:r>
              <a:rPr lang="en-US" altLang="ja-JP" dirty="0" err="1"/>
              <a:t>Takenori</a:t>
            </a:r>
            <a:r>
              <a:rPr lang="en-US" altLang="ja-JP" dirty="0"/>
              <a:t> Nakamura, Masayuki Asahara, </a:t>
            </a:r>
            <a:r>
              <a:rPr lang="en-US" altLang="ja-JP" dirty="0" err="1"/>
              <a:t>Kikuo</a:t>
            </a:r>
            <a:r>
              <a:rPr lang="en-US" altLang="ja-JP" dirty="0"/>
              <a:t> </a:t>
            </a:r>
            <a:r>
              <a:rPr lang="en-US" altLang="ja-JP" dirty="0" err="1"/>
              <a:t>Maekawa</a:t>
            </a:r>
            <a:r>
              <a:rPr lang="en-US" altLang="ja-JP" dirty="0"/>
              <a:t>, </a:t>
            </a:r>
            <a:r>
              <a:rPr lang="en-US" altLang="ja-JP" dirty="0" err="1"/>
              <a:t>Toshinobu</a:t>
            </a:r>
            <a:r>
              <a:rPr lang="en-US" altLang="ja-JP" dirty="0"/>
              <a:t> </a:t>
            </a:r>
            <a:r>
              <a:rPr lang="en-US" altLang="ja-JP" dirty="0" err="1"/>
              <a:t>Ogiso</a:t>
            </a:r>
            <a:r>
              <a:rPr lang="en-US" altLang="ja-JP" dirty="0"/>
              <a:t>, </a:t>
            </a:r>
            <a:r>
              <a:rPr lang="en-US" altLang="ja-JP" dirty="0" err="1"/>
              <a:t>Hanae</a:t>
            </a:r>
            <a:r>
              <a:rPr lang="en-US" altLang="ja-JP" dirty="0"/>
              <a:t> </a:t>
            </a:r>
            <a:r>
              <a:rPr lang="en-US" altLang="ja-JP" dirty="0" err="1"/>
              <a:t>Koiso</a:t>
            </a:r>
            <a:r>
              <a:rPr lang="en-US" altLang="ja-JP" dirty="0"/>
              <a:t>, Kumiko </a:t>
            </a:r>
            <a:r>
              <a:rPr lang="en-US" altLang="ja-JP" dirty="0" err="1"/>
              <a:t>Sakoda</a:t>
            </a:r>
            <a:r>
              <a:rPr lang="en-US" altLang="ja-JP" dirty="0"/>
              <a:t>, Nobuko </a:t>
            </a:r>
            <a:r>
              <a:rPr lang="en-US" altLang="ja-JP" dirty="0" err="1"/>
              <a:t>Kibe</a:t>
            </a:r>
            <a:r>
              <a:rPr lang="en-US" altLang="ja-JP" dirty="0"/>
              <a:t>. (2020) KOTONOHA: A Corpus Concordance System for Skewer-Searching NINJAL Corpora, Proceedings of the 12th Language Resources and Evaluation Conference, pp.7077-7083.</a:t>
            </a:r>
          </a:p>
          <a:p>
            <a:pPr marL="0" indent="0">
              <a:buNone/>
            </a:pPr>
            <a:r>
              <a:rPr lang="en-US" altLang="ja-JP" dirty="0">
                <a:hlinkClick r:id="rId2"/>
              </a:rPr>
              <a:t>https://www.aclweb.org/anthology/2020.lrec-1.875</a:t>
            </a:r>
            <a:endParaRPr lang="en-US" altLang="ja-JP" dirty="0"/>
          </a:p>
          <a:p>
            <a:pPr marL="0" indent="0">
              <a:buNone/>
            </a:pPr>
            <a:r>
              <a:rPr lang="en-US" altLang="ja-JP" dirty="0">
                <a:hlinkClick r:id="rId3"/>
              </a:rPr>
              <a:t>http://doi.org/10.15084/00003068</a:t>
            </a:r>
            <a:endParaRPr lang="en-US" altLang="ja-JP" dirty="0"/>
          </a:p>
          <a:p>
            <a:pPr marL="0" indent="0">
              <a:buNone/>
            </a:pP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97</a:t>
            </a:fld>
            <a:endParaRPr lang="ja-JP" altLang="en-US"/>
          </a:p>
        </p:txBody>
      </p:sp>
    </p:spTree>
    <p:extLst>
      <p:ext uri="{BB962C8B-B14F-4D97-AF65-F5344CB8AC3E}">
        <p14:creationId xmlns:p14="http://schemas.microsoft.com/office/powerpoint/2010/main" val="4655171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参考文献：</a:t>
            </a:r>
            <a:br>
              <a:rPr kumimoji="1" lang="en-US" altLang="ja-JP" dirty="0"/>
            </a:br>
            <a:r>
              <a:rPr lang="ja-JP" altLang="en-US" dirty="0"/>
              <a:t>利用申請方法</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buNone/>
            </a:pPr>
            <a:r>
              <a:rPr lang="ja-JP" altLang="en-US" dirty="0"/>
              <a:t>コーパス検索アプリケーション「中納言」ユーザ登録の申請</a:t>
            </a:r>
            <a:endParaRPr lang="en-US" altLang="ja-JP" dirty="0"/>
          </a:p>
          <a:p>
            <a:pPr marL="0" indent="0">
              <a:buNone/>
            </a:pPr>
            <a:r>
              <a:rPr lang="en-US" altLang="ja-JP" dirty="0">
                <a:hlinkClick r:id="rId2"/>
              </a:rPr>
              <a:t>https://chunagon.ninjal.ac.jp/useraccount/register</a:t>
            </a:r>
            <a:endParaRPr lang="en-US" altLang="ja-JP" dirty="0"/>
          </a:p>
          <a:p>
            <a:pPr marL="0" indent="0">
              <a:buNone/>
            </a:pPr>
            <a:r>
              <a:rPr kumimoji="1" lang="ja-JP" altLang="en-US" dirty="0"/>
              <a:t>コーパス追加利用の申請</a:t>
            </a:r>
            <a:endParaRPr kumimoji="1" lang="en-US" altLang="ja-JP" dirty="0"/>
          </a:p>
          <a:p>
            <a:pPr marL="0" indent="0">
              <a:buNone/>
            </a:pPr>
            <a:r>
              <a:rPr lang="en-US" altLang="ja-JP" dirty="0">
                <a:hlinkClick r:id="rId3"/>
              </a:rPr>
              <a:t>https://chunagon.ninjal.ac.jp/useraccount/addCorpus</a:t>
            </a:r>
            <a:endParaRPr lang="en-US" altLang="ja-JP" dirty="0"/>
          </a:p>
          <a:p>
            <a:pPr marL="0" indent="0">
              <a:buNone/>
            </a:pPr>
            <a:endParaRPr kumimoji="1" lang="en-US" altLang="ja-JP" dirty="0"/>
          </a:p>
          <a:p>
            <a:pPr marL="0" indent="0">
              <a:buNone/>
            </a:pPr>
            <a:r>
              <a:rPr lang="en-US" altLang="ja-JP" dirty="0"/>
              <a:t>【</a:t>
            </a:r>
            <a:r>
              <a:rPr lang="ja-JP" altLang="en-US" dirty="0"/>
              <a:t>以下の申請は制限あり</a:t>
            </a:r>
            <a:r>
              <a:rPr lang="en-US" altLang="ja-JP" dirty="0"/>
              <a:t>】</a:t>
            </a:r>
            <a:endParaRPr kumimoji="1" lang="en-US" altLang="ja-JP" dirty="0"/>
          </a:p>
          <a:p>
            <a:pPr marL="0" indent="0">
              <a:buNone/>
            </a:pPr>
            <a:r>
              <a:rPr lang="ja-JP" altLang="en-US" dirty="0"/>
              <a:t>授業用アカウント発行権限付与手続き（最初に</a:t>
            </a:r>
            <a:r>
              <a:rPr lang="en-US" altLang="ja-JP" dirty="0"/>
              <a:t>1</a:t>
            </a:r>
            <a:r>
              <a:rPr lang="ja-JP" altLang="en-US" dirty="0"/>
              <a:t>回）</a:t>
            </a:r>
            <a:r>
              <a:rPr lang="en-US" altLang="ja-JP" dirty="0">
                <a:hlinkClick r:id="rId4"/>
              </a:rPr>
              <a:t>https://chunagon.ninjal.ac.jp/useraccount/addCourseLicense</a:t>
            </a:r>
            <a:endParaRPr lang="en-US" altLang="ja-JP" dirty="0"/>
          </a:p>
          <a:p>
            <a:pPr marL="0" indent="0">
              <a:buNone/>
            </a:pPr>
            <a:r>
              <a:rPr lang="ja-JP" altLang="en-US" dirty="0"/>
              <a:t>授業用アカウント発行手続き（授業ごとに）</a:t>
            </a:r>
            <a:endParaRPr lang="en-US" altLang="ja-JP" dirty="0"/>
          </a:p>
          <a:p>
            <a:pPr marL="0" indent="0">
              <a:buNone/>
            </a:pPr>
            <a:r>
              <a:rPr lang="en-US" altLang="ja-JP" dirty="0">
                <a:hlinkClick r:id="rId5"/>
              </a:rPr>
              <a:t>https://chunagon.ninjal.ac.jp/courseform/</a:t>
            </a:r>
            <a:endParaRPr lang="en-US" altLang="ja-JP" dirty="0"/>
          </a:p>
          <a:p>
            <a:pPr marL="0" indent="0">
              <a:buNone/>
            </a:pP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98</a:t>
            </a:fld>
            <a:endParaRPr lang="ja-JP" altLang="en-US"/>
          </a:p>
        </p:txBody>
      </p:sp>
    </p:spTree>
    <p:extLst>
      <p:ext uri="{BB962C8B-B14F-4D97-AF65-F5344CB8AC3E}">
        <p14:creationId xmlns:p14="http://schemas.microsoft.com/office/powerpoint/2010/main" val="14252337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参考文献：</a:t>
            </a:r>
            <a:br>
              <a:rPr kumimoji="1" lang="en-US" altLang="ja-JP" dirty="0"/>
            </a:br>
            <a:r>
              <a:rPr lang="ja-JP" altLang="en-US" dirty="0"/>
              <a:t>分かち書きと形態論情報</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pPr marL="0" indent="0">
              <a:buNone/>
            </a:pPr>
            <a:r>
              <a:rPr lang="ja-JP" altLang="en-US" dirty="0"/>
              <a:t>小椋秀樹・小磯花絵・冨士池優美・宮内佐夜香・小西光・原裕</a:t>
            </a:r>
            <a:r>
              <a:rPr lang="en-US" altLang="ja-JP" dirty="0"/>
              <a:t>(2011)『</a:t>
            </a:r>
            <a:r>
              <a:rPr lang="ja-JP" altLang="en-US" dirty="0"/>
              <a:t>現代日本語書き言葉均衡コーパス</a:t>
            </a:r>
            <a:r>
              <a:rPr lang="en-US" altLang="ja-JP" dirty="0"/>
              <a:t>』</a:t>
            </a:r>
            <a:r>
              <a:rPr lang="ja-JP" altLang="en-US" dirty="0"/>
              <a:t>形態論情報規程集 第</a:t>
            </a:r>
            <a:r>
              <a:rPr lang="en-US" altLang="ja-JP" dirty="0"/>
              <a:t>4</a:t>
            </a:r>
            <a:r>
              <a:rPr lang="ja-JP" altLang="en-US" dirty="0"/>
              <a:t>版（下）</a:t>
            </a:r>
            <a:r>
              <a:rPr lang="en-US" altLang="ja-JP" dirty="0"/>
              <a:t>. </a:t>
            </a:r>
            <a:r>
              <a:rPr lang="ja-JP" altLang="en-US" dirty="0"/>
              <a:t>国立国語研究所</a:t>
            </a:r>
            <a:r>
              <a:rPr lang="en-US" altLang="ja-JP" dirty="0"/>
              <a:t>.</a:t>
            </a:r>
            <a:endParaRPr lang="ja-JP" altLang="en-US" dirty="0"/>
          </a:p>
          <a:p>
            <a:pPr marL="0" indent="0">
              <a:buNone/>
            </a:pPr>
            <a:r>
              <a:rPr lang="en-US" altLang="ja-JP" dirty="0"/>
              <a:t>http://doi.org/10.15084/00002856</a:t>
            </a:r>
          </a:p>
          <a:p>
            <a:pPr marL="0" indent="0">
              <a:buNone/>
            </a:pPr>
            <a:r>
              <a:rPr lang="ja-JP" altLang="en-US" dirty="0"/>
              <a:t>小椋秀樹・小磯花絵・冨士池優美・宮内佐夜香・小西光・原裕</a:t>
            </a:r>
            <a:r>
              <a:rPr lang="en-US" altLang="ja-JP" dirty="0"/>
              <a:t>(2011)『 『</a:t>
            </a:r>
            <a:r>
              <a:rPr lang="ja-JP" altLang="en-US" dirty="0"/>
              <a:t>現代日本語書き言葉均衡コーパス</a:t>
            </a:r>
            <a:r>
              <a:rPr lang="en-US" altLang="ja-JP" dirty="0"/>
              <a:t>』</a:t>
            </a:r>
            <a:r>
              <a:rPr lang="ja-JP" altLang="en-US" dirty="0"/>
              <a:t>形態論情報規程集 第</a:t>
            </a:r>
            <a:r>
              <a:rPr lang="en-US" altLang="ja-JP" dirty="0"/>
              <a:t>4</a:t>
            </a:r>
            <a:r>
              <a:rPr lang="ja-JP" altLang="en-US" dirty="0"/>
              <a:t>版（上）</a:t>
            </a:r>
            <a:r>
              <a:rPr lang="en-US" altLang="ja-JP" dirty="0"/>
              <a:t>. </a:t>
            </a:r>
            <a:r>
              <a:rPr lang="ja-JP" altLang="en-US" dirty="0"/>
              <a:t>国立国語研究所</a:t>
            </a:r>
            <a:r>
              <a:rPr lang="en-US" altLang="ja-JP" dirty="0"/>
              <a:t>.</a:t>
            </a:r>
            <a:endParaRPr lang="ja-JP" altLang="en-US" dirty="0"/>
          </a:p>
          <a:p>
            <a:pPr marL="0" indent="0">
              <a:buNone/>
            </a:pPr>
            <a:r>
              <a:rPr lang="en-US" altLang="ja-JP" dirty="0"/>
              <a:t>http://doi.org/10.15084/00002855</a:t>
            </a:r>
          </a:p>
          <a:p>
            <a:pPr marL="0" indent="0">
              <a:buNone/>
            </a:pPr>
            <a:r>
              <a:rPr kumimoji="1" lang="en-US" altLang="ja-JP" dirty="0"/>
              <a:t>Den, </a:t>
            </a:r>
            <a:r>
              <a:rPr kumimoji="1" lang="en-US" altLang="ja-JP" dirty="0" err="1"/>
              <a:t>Yasuharu</a:t>
            </a:r>
            <a:r>
              <a:rPr kumimoji="1" lang="en-US" altLang="ja-JP" dirty="0"/>
              <a:t>, </a:t>
            </a:r>
            <a:r>
              <a:rPr kumimoji="1" lang="en-US" altLang="ja-JP" dirty="0" err="1"/>
              <a:t>Junpei</a:t>
            </a:r>
            <a:r>
              <a:rPr lang="en-US" altLang="ja-JP" dirty="0"/>
              <a:t> Nakamura, </a:t>
            </a:r>
            <a:r>
              <a:rPr lang="en-US" altLang="ja-JP" dirty="0" err="1"/>
              <a:t>Toshinobu</a:t>
            </a:r>
            <a:r>
              <a:rPr lang="en-US" altLang="ja-JP" dirty="0"/>
              <a:t> </a:t>
            </a:r>
            <a:r>
              <a:rPr lang="en-US" altLang="ja-JP" dirty="0" err="1"/>
              <a:t>Ogiso</a:t>
            </a:r>
            <a:r>
              <a:rPr lang="en-US" altLang="ja-JP" dirty="0"/>
              <a:t>, Hideki Ogura. (2008) A Proper Approach to Japanese Morphological Analysis: Dictionary, Model, and Evaluation. Proceedings of the Sixth International Conference on Language Resources and Evaluation (</a:t>
            </a:r>
            <a:r>
              <a:rPr lang="en-US" altLang="ja-JP"/>
              <a:t>LREC'08)</a:t>
            </a:r>
            <a:endParaRPr lang="en-US" altLang="ja-JP" dirty="0"/>
          </a:p>
          <a:p>
            <a:pPr marL="0" indent="0">
              <a:buNone/>
            </a:pPr>
            <a:r>
              <a:rPr lang="en-US" altLang="ja-JP" dirty="0">
                <a:hlinkClick r:id="rId2"/>
              </a:rPr>
              <a:t>http://www.lrec-conf.org/proceedings/lrec2008/pdf/258_paper.pdf</a:t>
            </a:r>
            <a:endParaRPr kumimoji="1" lang="en-US" altLang="ja-JP" dirty="0"/>
          </a:p>
          <a:p>
            <a:pPr marL="0" indent="0">
              <a:buNone/>
            </a:pPr>
            <a:endParaRPr kumimoji="1" lang="en-US" altLang="ja-JP"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99</a:t>
            </a:fld>
            <a:endParaRPr lang="ja-JP" altLang="en-US"/>
          </a:p>
        </p:txBody>
      </p:sp>
    </p:spTree>
    <p:extLst>
      <p:ext uri="{BB962C8B-B14F-4D97-AF65-F5344CB8AC3E}">
        <p14:creationId xmlns:p14="http://schemas.microsoft.com/office/powerpoint/2010/main" val="18917998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参考文献：</a:t>
            </a:r>
            <a:br>
              <a:rPr kumimoji="1" lang="en-US" altLang="ja-JP" dirty="0"/>
            </a:br>
            <a:r>
              <a:rPr lang="en-US" altLang="ja-JP" dirty="0"/>
              <a:t>KOTONOHA</a:t>
            </a:r>
            <a:r>
              <a:rPr lang="ja-JP" altLang="en-US" dirty="0"/>
              <a:t>・中納言で利用できるコーパス</a:t>
            </a:r>
            <a:endParaRPr kumimoji="1" lang="ja-JP" altLang="en-US" dirty="0"/>
          </a:p>
        </p:txBody>
      </p:sp>
      <p:sp>
        <p:nvSpPr>
          <p:cNvPr id="3" name="コンテンツ プレースホルダー 2"/>
          <p:cNvSpPr>
            <a:spLocks noGrp="1"/>
          </p:cNvSpPr>
          <p:nvPr>
            <p:ph idx="1"/>
          </p:nvPr>
        </p:nvSpPr>
        <p:spPr/>
        <p:txBody>
          <a:bodyPr>
            <a:normAutofit fontScale="40000" lnSpcReduction="20000"/>
          </a:bodyPr>
          <a:lstStyle/>
          <a:p>
            <a:r>
              <a:rPr lang="en-US" altLang="ja-JP" dirty="0" err="1"/>
              <a:t>Maekawa</a:t>
            </a:r>
            <a:r>
              <a:rPr lang="en-US" altLang="ja-JP" dirty="0"/>
              <a:t>, </a:t>
            </a:r>
            <a:r>
              <a:rPr lang="en-US" altLang="ja-JP" dirty="0" err="1"/>
              <a:t>Kikuo</a:t>
            </a:r>
            <a:r>
              <a:rPr lang="en-US" altLang="ja-JP" dirty="0"/>
              <a:t>, Makoto Yamazaki, </a:t>
            </a:r>
            <a:r>
              <a:rPr lang="en-US" altLang="ja-JP" dirty="0" err="1"/>
              <a:t>Toshinobu</a:t>
            </a:r>
            <a:r>
              <a:rPr lang="en-US" altLang="ja-JP" dirty="0"/>
              <a:t> </a:t>
            </a:r>
            <a:r>
              <a:rPr lang="en-US" altLang="ja-JP" dirty="0" err="1"/>
              <a:t>Ogiso</a:t>
            </a:r>
            <a:r>
              <a:rPr lang="en-US" altLang="ja-JP" dirty="0"/>
              <a:t>, </a:t>
            </a:r>
            <a:r>
              <a:rPr lang="en-US" altLang="ja-JP" dirty="0" err="1"/>
              <a:t>Takehiko</a:t>
            </a:r>
            <a:r>
              <a:rPr lang="en-US" altLang="ja-JP" dirty="0"/>
              <a:t> Maruyama, Hideki Ogura, </a:t>
            </a:r>
            <a:r>
              <a:rPr lang="en-US" altLang="ja-JP" dirty="0" err="1"/>
              <a:t>Wakako</a:t>
            </a:r>
            <a:r>
              <a:rPr lang="en-US" altLang="ja-JP" dirty="0"/>
              <a:t> </a:t>
            </a:r>
            <a:r>
              <a:rPr lang="en-US" altLang="ja-JP" dirty="0" err="1"/>
              <a:t>Kashino</a:t>
            </a:r>
            <a:r>
              <a:rPr lang="en-US" altLang="ja-JP" dirty="0"/>
              <a:t>, </a:t>
            </a:r>
            <a:r>
              <a:rPr lang="en-US" altLang="ja-JP" dirty="0" err="1"/>
              <a:t>Hanae</a:t>
            </a:r>
            <a:r>
              <a:rPr lang="en-US" altLang="ja-JP" dirty="0"/>
              <a:t> </a:t>
            </a:r>
            <a:r>
              <a:rPr lang="en-US" altLang="ja-JP" dirty="0" err="1"/>
              <a:t>Koiso</a:t>
            </a:r>
            <a:r>
              <a:rPr lang="en-US" altLang="ja-JP" dirty="0"/>
              <a:t>, Masaya Yamaguchi, </a:t>
            </a:r>
            <a:r>
              <a:rPr lang="en-US" altLang="ja-JP" dirty="0" err="1"/>
              <a:t>Makiro</a:t>
            </a:r>
            <a:r>
              <a:rPr lang="en-US" altLang="ja-JP" dirty="0"/>
              <a:t> Tanaka, and </a:t>
            </a:r>
            <a:r>
              <a:rPr lang="en-US" altLang="ja-JP" dirty="0" err="1"/>
              <a:t>Yasuharu</a:t>
            </a:r>
            <a:r>
              <a:rPr lang="en-US" altLang="ja-JP" dirty="0"/>
              <a:t> Den. (2014) Balanced Corpus of Contemporary Written Japanese. Language Resources and Evaluation 48:2 pp.345-371.</a:t>
            </a:r>
          </a:p>
          <a:p>
            <a:r>
              <a:rPr lang="en-US" altLang="ja-JP" dirty="0"/>
              <a:t>Masayuki Asahara, </a:t>
            </a:r>
            <a:r>
              <a:rPr lang="en-US" altLang="ja-JP" dirty="0" err="1"/>
              <a:t>Kikuo</a:t>
            </a:r>
            <a:r>
              <a:rPr lang="en-US" altLang="ja-JP" dirty="0"/>
              <a:t> </a:t>
            </a:r>
            <a:r>
              <a:rPr lang="en-US" altLang="ja-JP" dirty="0" err="1"/>
              <a:t>Maekawa</a:t>
            </a:r>
            <a:r>
              <a:rPr lang="en-US" altLang="ja-JP" dirty="0"/>
              <a:t>, Mizuho </a:t>
            </a:r>
            <a:r>
              <a:rPr lang="en-US" altLang="ja-JP" dirty="0" err="1"/>
              <a:t>Imada</a:t>
            </a:r>
            <a:r>
              <a:rPr lang="en-US" altLang="ja-JP" dirty="0"/>
              <a:t>, </a:t>
            </a:r>
            <a:r>
              <a:rPr lang="en-US" altLang="ja-JP" dirty="0" err="1"/>
              <a:t>Sachi</a:t>
            </a:r>
            <a:r>
              <a:rPr lang="en-US" altLang="ja-JP" dirty="0"/>
              <a:t> Kato, </a:t>
            </a:r>
            <a:r>
              <a:rPr lang="en-US" altLang="ja-JP" dirty="0" err="1"/>
              <a:t>Hikari</a:t>
            </a:r>
            <a:r>
              <a:rPr lang="en-US" altLang="ja-JP" dirty="0"/>
              <a:t> </a:t>
            </a:r>
            <a:r>
              <a:rPr lang="en-US" altLang="ja-JP" dirty="0" err="1"/>
              <a:t>Konishi</a:t>
            </a:r>
            <a:r>
              <a:rPr lang="en-US" altLang="ja-JP" dirty="0"/>
              <a:t>. (2014) ‘Archiving and </a:t>
            </a:r>
            <a:r>
              <a:rPr lang="en-US" altLang="ja-JP" dirty="0" err="1"/>
              <a:t>Analysing</a:t>
            </a:r>
            <a:r>
              <a:rPr lang="en-US" altLang="ja-JP" dirty="0"/>
              <a:t> Techniques of the Ultra-large-scale Web-based Corpus Project of NINJAL, Japan’, Alexandria, Vol 26, No.1-2, pp.129-148.</a:t>
            </a:r>
          </a:p>
          <a:p>
            <a:r>
              <a:rPr lang="en-US" altLang="ja-JP" dirty="0" err="1"/>
              <a:t>Kikuo</a:t>
            </a:r>
            <a:r>
              <a:rPr lang="en-US" altLang="ja-JP" dirty="0"/>
              <a:t>, </a:t>
            </a:r>
            <a:r>
              <a:rPr lang="en-US" altLang="ja-JP" dirty="0" err="1"/>
              <a:t>Maekawa</a:t>
            </a:r>
            <a:r>
              <a:rPr lang="en-US" altLang="ja-JP" dirty="0"/>
              <a:t>, </a:t>
            </a:r>
            <a:r>
              <a:rPr lang="en-US" altLang="ja-JP" dirty="0" err="1"/>
              <a:t>Hanae</a:t>
            </a:r>
            <a:r>
              <a:rPr lang="en-US" altLang="ja-JP" dirty="0"/>
              <a:t> </a:t>
            </a:r>
            <a:r>
              <a:rPr lang="en-US" altLang="ja-JP" dirty="0" err="1"/>
              <a:t>Koiso</a:t>
            </a:r>
            <a:r>
              <a:rPr lang="en-US" altLang="ja-JP" dirty="0"/>
              <a:t>, </a:t>
            </a:r>
            <a:r>
              <a:rPr lang="en-US" altLang="ja-JP" dirty="0" err="1"/>
              <a:t>Sadaoki</a:t>
            </a:r>
            <a:r>
              <a:rPr lang="en-US" altLang="ja-JP" dirty="0"/>
              <a:t> </a:t>
            </a:r>
            <a:r>
              <a:rPr lang="en-US" altLang="ja-JP" dirty="0" err="1"/>
              <a:t>Furui</a:t>
            </a:r>
            <a:r>
              <a:rPr lang="en-US" altLang="ja-JP" dirty="0"/>
              <a:t>, and Hitoshi </a:t>
            </a:r>
            <a:r>
              <a:rPr lang="en-US" altLang="ja-JP" dirty="0" err="1"/>
              <a:t>Isahara</a:t>
            </a:r>
            <a:r>
              <a:rPr lang="en-US" altLang="ja-JP" dirty="0"/>
              <a:t>. (2000) Spontaneous Speech Corpus of Japanese.  pp.947-952.</a:t>
            </a:r>
          </a:p>
          <a:p>
            <a:r>
              <a:rPr lang="en-US" altLang="ja-JP" dirty="0" err="1"/>
              <a:t>Koiso</a:t>
            </a:r>
            <a:r>
              <a:rPr lang="en-US" altLang="ja-JP" dirty="0"/>
              <a:t>, </a:t>
            </a:r>
            <a:r>
              <a:rPr lang="en-US" altLang="ja-JP" dirty="0" err="1"/>
              <a:t>Hanae</a:t>
            </a:r>
            <a:r>
              <a:rPr lang="en-US" altLang="ja-JP" dirty="0"/>
              <a:t>, </a:t>
            </a:r>
            <a:r>
              <a:rPr lang="en-US" altLang="ja-JP" dirty="0" err="1"/>
              <a:t>Yasuharu</a:t>
            </a:r>
            <a:r>
              <a:rPr lang="en-US" altLang="ja-JP" dirty="0"/>
              <a:t> Den, Yuriko Iseki, </a:t>
            </a:r>
            <a:r>
              <a:rPr lang="en-US" altLang="ja-JP" dirty="0" err="1"/>
              <a:t>Wakako</a:t>
            </a:r>
            <a:r>
              <a:rPr lang="en-US" altLang="ja-JP" dirty="0"/>
              <a:t> </a:t>
            </a:r>
            <a:r>
              <a:rPr lang="en-US" altLang="ja-JP" dirty="0" err="1"/>
              <a:t>Kashino</a:t>
            </a:r>
            <a:r>
              <a:rPr lang="en-US" altLang="ja-JP" dirty="0"/>
              <a:t>, Yoshiko Kawabata, </a:t>
            </a:r>
            <a:r>
              <a:rPr lang="en-US" altLang="ja-JP" dirty="0" err="1"/>
              <a:t>Ken’ya</a:t>
            </a:r>
            <a:r>
              <a:rPr lang="en-US" altLang="ja-JP" dirty="0"/>
              <a:t> Nishikawa, Yayoi Tanaka, </a:t>
            </a:r>
            <a:r>
              <a:rPr lang="en-US" altLang="ja-JP" dirty="0" err="1"/>
              <a:t>Yasuyuki</a:t>
            </a:r>
            <a:r>
              <a:rPr lang="en-US" altLang="ja-JP" dirty="0"/>
              <a:t> </a:t>
            </a:r>
            <a:r>
              <a:rPr lang="en-US" altLang="ja-JP" dirty="0" err="1"/>
              <a:t>Usuda</a:t>
            </a:r>
            <a:r>
              <a:rPr lang="en-US" altLang="ja-JP" dirty="0"/>
              <a:t>. (2018) Construction of the corpus of everyday Japanese conversation: An interim report. In Proceedings of the 11th edition of the Language Resources and Evaluation Conference, pages 4259–4264.</a:t>
            </a:r>
            <a:r>
              <a:rPr lang="ja-JP" altLang="en-US" dirty="0"/>
              <a:t>　</a:t>
            </a:r>
            <a:r>
              <a:rPr lang="en-US" altLang="ja-JP" dirty="0"/>
              <a:t>  http://doi.org/10.15084/00001913</a:t>
            </a:r>
          </a:p>
          <a:p>
            <a:r>
              <a:rPr lang="ja-JP" altLang="en-US" dirty="0"/>
              <a:t>丸山岳彦 </a:t>
            </a:r>
            <a:r>
              <a:rPr lang="en-US" altLang="ja-JP" dirty="0"/>
              <a:t>(2020) 『</a:t>
            </a:r>
            <a:r>
              <a:rPr lang="ja-JP" altLang="en-US" dirty="0"/>
              <a:t>昭和話し言葉コーパス</a:t>
            </a:r>
            <a:r>
              <a:rPr lang="en-US" altLang="ja-JP" dirty="0"/>
              <a:t>』</a:t>
            </a:r>
            <a:r>
              <a:rPr lang="ja-JP" altLang="en-US" dirty="0"/>
              <a:t>の設計・構築と分析</a:t>
            </a:r>
            <a:r>
              <a:rPr lang="en-US" altLang="ja-JP" dirty="0"/>
              <a:t>. </a:t>
            </a:r>
            <a:r>
              <a:rPr lang="ja-JP" altLang="en-US" dirty="0"/>
              <a:t>言語処理学会第</a:t>
            </a:r>
            <a:r>
              <a:rPr lang="en-US" altLang="ja-JP" dirty="0"/>
              <a:t>26</a:t>
            </a:r>
            <a:r>
              <a:rPr lang="ja-JP" altLang="en-US" dirty="0"/>
              <a:t>回年次大会発表論文集</a:t>
            </a:r>
            <a:r>
              <a:rPr lang="en-US" altLang="ja-JP" dirty="0"/>
              <a:t>. pp.629-632.</a:t>
            </a:r>
          </a:p>
          <a:p>
            <a:r>
              <a:rPr lang="en-US" altLang="ja-JP" dirty="0"/>
              <a:t>Fujimura, </a:t>
            </a:r>
            <a:r>
              <a:rPr lang="en-US" altLang="ja-JP" dirty="0" err="1"/>
              <a:t>Itsuko</a:t>
            </a:r>
            <a:r>
              <a:rPr lang="en-US" altLang="ja-JP" dirty="0"/>
              <a:t>, </a:t>
            </a:r>
            <a:r>
              <a:rPr lang="en-US" altLang="ja-JP" dirty="0" err="1"/>
              <a:t>Shoju</a:t>
            </a:r>
            <a:r>
              <a:rPr lang="en-US" altLang="ja-JP" dirty="0"/>
              <a:t> Chiba, and Mieko </a:t>
            </a:r>
            <a:r>
              <a:rPr lang="en-US" altLang="ja-JP" dirty="0" err="1"/>
              <a:t>Ohso</a:t>
            </a:r>
            <a:r>
              <a:rPr lang="en-US" altLang="ja-JP" dirty="0"/>
              <a:t>. (2012) Lexical and Grammatical Features of Spoken and Written Japanese in Contrast: Exploring a lexical profiling approach to comparing spoken and Written corpora, Proceedings of the </a:t>
            </a:r>
            <a:r>
              <a:rPr lang="en-US" altLang="ja-JP" dirty="0" err="1"/>
              <a:t>VIIth</a:t>
            </a:r>
            <a:r>
              <a:rPr lang="en-US" altLang="ja-JP" dirty="0"/>
              <a:t> GSCP International Conference. Speech and Corpora, pp.393-398.</a:t>
            </a:r>
          </a:p>
          <a:p>
            <a:r>
              <a:rPr lang="ja-JP" altLang="en-US" dirty="0"/>
              <a:t>柏野和佳子・大村舞・西川賢哉・小磯花絵 </a:t>
            </a:r>
            <a:r>
              <a:rPr lang="en-US" altLang="ja-JP" dirty="0"/>
              <a:t>(2018) 『</a:t>
            </a:r>
            <a:r>
              <a:rPr lang="ja-JP" altLang="en-US" dirty="0"/>
              <a:t>現日研・職場談話コーパス</a:t>
            </a:r>
            <a:r>
              <a:rPr lang="en-US" altLang="ja-JP" dirty="0"/>
              <a:t>』</a:t>
            </a:r>
            <a:r>
              <a:rPr lang="ja-JP" altLang="en-US" dirty="0"/>
              <a:t>中納言版公開データの作成</a:t>
            </a:r>
            <a:r>
              <a:rPr lang="en-US" altLang="ja-JP" dirty="0"/>
              <a:t>. </a:t>
            </a:r>
            <a:r>
              <a:rPr lang="ja-JP" altLang="en-US" dirty="0"/>
              <a:t>言語資源活用ワークショップ</a:t>
            </a:r>
            <a:r>
              <a:rPr lang="en-US" altLang="ja-JP" dirty="0"/>
              <a:t>2018 </a:t>
            </a:r>
            <a:r>
              <a:rPr lang="ja-JP" altLang="en-US" dirty="0"/>
              <a:t>発表論文集．</a:t>
            </a:r>
            <a:r>
              <a:rPr lang="en-US" altLang="ja-JP" dirty="0"/>
              <a:t>pp.495-510.  http://doi.org/10.15084/00001684</a:t>
            </a:r>
          </a:p>
          <a:p>
            <a:r>
              <a:rPr lang="ja-JP" altLang="en-US" dirty="0"/>
              <a:t>現代日本語研究会 編</a:t>
            </a:r>
            <a:r>
              <a:rPr lang="en-US" altLang="ja-JP" dirty="0"/>
              <a:t>. (2011) </a:t>
            </a:r>
            <a:r>
              <a:rPr lang="ja-JP" altLang="en-US" dirty="0"/>
              <a:t>合本 女性のことば・男性のことば（職場編）</a:t>
            </a:r>
            <a:r>
              <a:rPr lang="en-US" altLang="ja-JP" dirty="0"/>
              <a:t>.  </a:t>
            </a:r>
            <a:r>
              <a:rPr lang="ja-JP" altLang="en-US" dirty="0" err="1"/>
              <a:t>ひつじ</a:t>
            </a:r>
            <a:r>
              <a:rPr lang="ja-JP" altLang="en-US" dirty="0"/>
              <a:t>書房</a:t>
            </a:r>
            <a:r>
              <a:rPr lang="en-US" altLang="ja-JP" dirty="0"/>
              <a:t>.</a:t>
            </a:r>
          </a:p>
          <a:p>
            <a:r>
              <a:rPr lang="ja-JP" altLang="en-US" dirty="0"/>
              <a:t>近藤泰弘・田中牧郎・小木曽智信 編</a:t>
            </a:r>
            <a:r>
              <a:rPr lang="en-US" altLang="ja-JP" dirty="0"/>
              <a:t>.</a:t>
            </a:r>
            <a:r>
              <a:rPr lang="ja-JP" altLang="en-US" dirty="0"/>
              <a:t> </a:t>
            </a:r>
            <a:r>
              <a:rPr lang="en-US" altLang="ja-JP" dirty="0"/>
              <a:t>(2015)</a:t>
            </a:r>
            <a:r>
              <a:rPr lang="ja-JP" altLang="en-US" dirty="0"/>
              <a:t>　コーパスと日本語史研究</a:t>
            </a:r>
            <a:r>
              <a:rPr lang="en-US" altLang="ja-JP" dirty="0"/>
              <a:t>. </a:t>
            </a:r>
            <a:r>
              <a:rPr lang="ja-JP" altLang="en-US" dirty="0" err="1"/>
              <a:t>ひつじ</a:t>
            </a:r>
            <a:r>
              <a:rPr lang="ja-JP" altLang="en-US" dirty="0"/>
              <a:t>書房</a:t>
            </a:r>
            <a:r>
              <a:rPr lang="en-US" altLang="ja-JP" dirty="0"/>
              <a:t>.</a:t>
            </a:r>
          </a:p>
          <a:p>
            <a:r>
              <a:rPr lang="en-US" altLang="ja-JP" dirty="0" err="1"/>
              <a:t>Kibe</a:t>
            </a:r>
            <a:r>
              <a:rPr lang="en-US" altLang="ja-JP" dirty="0"/>
              <a:t>, Nobuko, </a:t>
            </a:r>
            <a:r>
              <a:rPr lang="en-US" altLang="ja-JP" dirty="0" err="1"/>
              <a:t>Tomoyo</a:t>
            </a:r>
            <a:r>
              <a:rPr lang="en-US" altLang="ja-JP" dirty="0"/>
              <a:t> </a:t>
            </a:r>
            <a:r>
              <a:rPr lang="en-US" altLang="ja-JP" dirty="0" err="1"/>
              <a:t>Otsuki</a:t>
            </a:r>
            <a:r>
              <a:rPr lang="en-US" altLang="ja-JP" dirty="0"/>
              <a:t>, and Kumiko Sato. (2018). </a:t>
            </a:r>
            <a:r>
              <a:rPr lang="en-US" altLang="ja-JP" dirty="0" err="1"/>
              <a:t>Intonational</a:t>
            </a:r>
            <a:r>
              <a:rPr lang="en-US" altLang="ja-JP" dirty="0"/>
              <a:t> variations at the end of interrogative sentences in Japanese dialects: From the “Corpus of Japanese Dialects”. In Proceedings of the LREC 2018 Special Speech Sessions, pages 21–28. </a:t>
            </a:r>
            <a:r>
              <a:rPr lang="en-US" altLang="ja-JP" dirty="0">
                <a:hlinkClick r:id="rId2"/>
              </a:rPr>
              <a:t>http://doi.org/10.15084/00001912</a:t>
            </a:r>
            <a:endParaRPr lang="en-US" altLang="ja-JP" dirty="0"/>
          </a:p>
          <a:p>
            <a:r>
              <a:rPr lang="ja-JP" altLang="en-US" dirty="0"/>
              <a:t>国立国語研究所</a:t>
            </a:r>
            <a:r>
              <a:rPr lang="en-US" altLang="ja-JP" dirty="0"/>
              <a:t>. (2002-2008) </a:t>
            </a:r>
            <a:r>
              <a:rPr lang="ja-JP" altLang="en-US" dirty="0"/>
              <a:t>全国方言談話データベース 日本のふるさとことば集成</a:t>
            </a:r>
            <a:r>
              <a:rPr lang="en-US" altLang="ja-JP" dirty="0"/>
              <a:t>. </a:t>
            </a:r>
            <a:r>
              <a:rPr lang="ja-JP" altLang="en-US" dirty="0"/>
              <a:t>国書刊行会</a:t>
            </a:r>
            <a:r>
              <a:rPr lang="en-US" altLang="ja-JP" dirty="0"/>
              <a:t>.</a:t>
            </a:r>
          </a:p>
          <a:p>
            <a:r>
              <a:rPr lang="ja-JP" altLang="en-US" dirty="0"/>
              <a:t>迫田久美子・小西円・佐々木藍子・須賀和香子・細井陽子</a:t>
            </a:r>
            <a:r>
              <a:rPr lang="en-US" altLang="ja-JP" dirty="0"/>
              <a:t>.</a:t>
            </a:r>
            <a:r>
              <a:rPr lang="ja-JP" altLang="en-US" dirty="0"/>
              <a:t> </a:t>
            </a:r>
            <a:r>
              <a:rPr lang="en-US" altLang="ja-JP" dirty="0"/>
              <a:t>(2016) </a:t>
            </a:r>
            <a:r>
              <a:rPr lang="ja-JP" altLang="en-US" dirty="0"/>
              <a:t>多言語母語の日本語学習者横断コーパス</a:t>
            </a:r>
            <a:r>
              <a:rPr lang="en-US" altLang="ja-JP" dirty="0"/>
              <a:t>. </a:t>
            </a:r>
            <a:r>
              <a:rPr lang="ja-JP" altLang="en-US" dirty="0"/>
              <a:t>国語研プロジェクトレビュー </a:t>
            </a:r>
            <a:r>
              <a:rPr lang="en-US" altLang="ja-JP" dirty="0"/>
              <a:t>6:3 pp.93-110. http://doi.org/10.15084/00000831</a:t>
            </a:r>
          </a:p>
          <a:p>
            <a:endParaRPr kumimoji="1" lang="ja-JP" altLang="en-US" dirty="0"/>
          </a:p>
        </p:txBody>
      </p:sp>
      <p:sp>
        <p:nvSpPr>
          <p:cNvPr id="4" name="日付プレースホルダー 3"/>
          <p:cNvSpPr>
            <a:spLocks noGrp="1"/>
          </p:cNvSpPr>
          <p:nvPr>
            <p:ph type="dt" sz="half" idx="10"/>
          </p:nvPr>
        </p:nvSpPr>
        <p:spPr/>
        <p:txBody>
          <a:bodyPr/>
          <a:lstStyle/>
          <a:p>
            <a:r>
              <a:rPr lang="en-US" altLang="ja-JP"/>
              <a:t>2021/03/04</a:t>
            </a:r>
            <a:endParaRPr lang="ja-JP" altLang="en-US"/>
          </a:p>
        </p:txBody>
      </p:sp>
      <p:sp>
        <p:nvSpPr>
          <p:cNvPr id="5" name="フッター プレースホルダー 4"/>
          <p:cNvSpPr>
            <a:spLocks noGrp="1"/>
          </p:cNvSpPr>
          <p:nvPr>
            <p:ph type="ftr" sz="quarter" idx="11"/>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FE32714C-2F2B-4339-875C-F662F0CA4545}" type="slidenum">
              <a:rPr lang="ja-JP" altLang="en-US" smtClean="0"/>
              <a:pPr/>
              <a:t>100</a:t>
            </a:fld>
            <a:endParaRPr lang="ja-JP" altLang="en-US"/>
          </a:p>
        </p:txBody>
      </p:sp>
    </p:spTree>
    <p:extLst>
      <p:ext uri="{BB962C8B-B14F-4D97-AF65-F5344CB8AC3E}">
        <p14:creationId xmlns:p14="http://schemas.microsoft.com/office/powerpoint/2010/main" val="261604593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5423</Words>
  <Application>Microsoft Office PowerPoint</Application>
  <PresentationFormat>Widescreen</PresentationFormat>
  <Paragraphs>805</Paragraphs>
  <Slides>100</Slides>
  <Notes>45</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Office テーマ</vt:lpstr>
      <vt:lpstr>まとめて検索 KOTONOHA の概要</vt:lpstr>
      <vt:lpstr>概要</vt:lpstr>
      <vt:lpstr>国語研コーパス開発センター (FY2016-2021) 日本語言語資源の包括的高度共同利用環境の整備</vt:lpstr>
      <vt:lpstr>統一インターフェースによる包括的検索 まとめて検索 KOTONOHA</vt:lpstr>
      <vt:lpstr>利用申請方法</vt:lpstr>
      <vt:lpstr>利用申請</vt:lpstr>
      <vt:lpstr>登録コードをショートメッセージ(SMS) で受け取る場合</vt:lpstr>
      <vt:lpstr>連絡先の入力 登録コードをSMSで受け取る場合</vt:lpstr>
      <vt:lpstr>登録コードを郵便（封書） で受け取る場合</vt:lpstr>
      <vt:lpstr>連絡先の入力 登録コードを封書で受け取る場合</vt:lpstr>
      <vt:lpstr>コーパスの選択</vt:lpstr>
      <vt:lpstr>コーパスの選択</vt:lpstr>
      <vt:lpstr>コーパスの選択</vt:lpstr>
      <vt:lpstr>注意点：</vt:lpstr>
      <vt:lpstr>『中納言』授業用アカウントのご案内</vt:lpstr>
      <vt:lpstr>『中納言』授業用アカウントのご案内</vt:lpstr>
      <vt:lpstr>『中納言』授業用アカウントの申請方法  ⇒「授業実施者」が申請</vt:lpstr>
      <vt:lpstr>『中納言』授業用アカウントの申請方法 1.授業用アカウント発行権限付与手続き（最初に1回）</vt:lpstr>
      <vt:lpstr>『中納言』授業用アカウントの申請方法 2. 授業用アカウント発行手続き（授業ごとに）</vt:lpstr>
      <vt:lpstr>『中納言』授業用アカウントの申請方法 2. 授業用アカウント発行手続き（授業ごとに）</vt:lpstr>
      <vt:lpstr>『中納言』授業用アカウントの申請方法 2. 授業用アカウント発行手続き（授業ごとに）</vt:lpstr>
      <vt:lpstr>『中納言』授業用アカウントの申請方法 2. 授業用アカウント発行手続き（授業ごとに）</vt:lpstr>
      <vt:lpstr>『中納言』授業用アカウントの申請方法 2. 授業用アカウント発行手続き（授業ごとに）</vt:lpstr>
      <vt:lpstr>『中納言』授業用アカウントの申請方法 3.授業用アカウントの受け取り</vt:lpstr>
      <vt:lpstr>『中納言』授業用アカウントの申請方法 3.授業用アカウントの受け取り</vt:lpstr>
      <vt:lpstr>KOTONOHA の使い方</vt:lpstr>
      <vt:lpstr>とりあえず検索してみる</vt:lpstr>
      <vt:lpstr>コーパス毎の「書字形出現形」”青い”の結果 棒グラフ表示</vt:lpstr>
      <vt:lpstr>コーパス毎の「書字形出現形」”青い”の結果 棒グラフ表示</vt:lpstr>
      <vt:lpstr>調整頻度: PMW (Per Million Words)</vt:lpstr>
      <vt:lpstr>「検索結果を見る」</vt:lpstr>
      <vt:lpstr>コーパス毎の「語彙素」”青い”の結果 棒グラフ表示</vt:lpstr>
      <vt:lpstr>コーパス毎の「書字形出現形」”青い”の結果 円グラフ表示</vt:lpstr>
      <vt:lpstr>コーパス毎の「語彙素」”青い”の結果 円グラフ表示</vt:lpstr>
      <vt:lpstr>書き言葉・話し言葉間比較 「書字形出現形」”青い”の結果　棒グラフ表示</vt:lpstr>
      <vt:lpstr>書き言葉・話し言葉間比較 「語彙素」”青い”の結果　棒グラフ表示</vt:lpstr>
      <vt:lpstr>時代別比較 「書字形出現形」”青い”の結果　棒グラフ表示</vt:lpstr>
      <vt:lpstr>時代別比較 「語彙素」”青い”の結果　棒グラフ表示</vt:lpstr>
      <vt:lpstr>分かち書きと形態論情報</vt:lpstr>
      <vt:lpstr>分かち書きの単位</vt:lpstr>
      <vt:lpstr>分かち書きの単位</vt:lpstr>
      <vt:lpstr>分かち書きの単位  短単位</vt:lpstr>
      <vt:lpstr>分かち書きの単位  長単位</vt:lpstr>
      <vt:lpstr>形態論情報  品詞 </vt:lpstr>
      <vt:lpstr>形態論情報  短単位品詞（語彙主義） </vt:lpstr>
      <vt:lpstr>形態論情報  長単位品詞（用法主義） </vt:lpstr>
      <vt:lpstr>形態論情報  語彙素読み・語彙素・語形・書字形・書字形出現形</vt:lpstr>
      <vt:lpstr>形態論情報  語彙素読み・語彙素・語形・書字形</vt:lpstr>
      <vt:lpstr>形態論情報  活用型と活用形 </vt:lpstr>
      <vt:lpstr>形態論情報  語彙素読み・語彙素・語形・書字形・書字形出現形</vt:lpstr>
      <vt:lpstr>数値表現の扱い</vt:lpstr>
      <vt:lpstr>中納言文字列検索の使い方</vt:lpstr>
      <vt:lpstr>中納言文字列検索の使い方 </vt:lpstr>
      <vt:lpstr>中納言文字列検索の使い方 </vt:lpstr>
      <vt:lpstr>中納言文字列検索の使い方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中納言短単位検索の使い方</vt:lpstr>
      <vt:lpstr>中納言長単位検索の使い方</vt:lpstr>
      <vt:lpstr>中納言長単位検索の使い方</vt:lpstr>
      <vt:lpstr>中納言長単位検索の使い方</vt:lpstr>
      <vt:lpstr>中納言長単位検索の使い方</vt:lpstr>
      <vt:lpstr>中納言その他の機能</vt:lpstr>
      <vt:lpstr>中納言の位置検索</vt:lpstr>
      <vt:lpstr>検索対象の絞り込み</vt:lpstr>
      <vt:lpstr>検索対象の絞り込み BCCWJ（レジスタ：出版・書籍 選択時）</vt:lpstr>
      <vt:lpstr>履歴で検索</vt:lpstr>
      <vt:lpstr>履歴で検索</vt:lpstr>
      <vt:lpstr>ダウンロード機能</vt:lpstr>
      <vt:lpstr>練習問題</vt:lpstr>
      <vt:lpstr>長単位検索を用いた二重目的語構文の語順の検討  BCCWJ 中納言からのデータの取得</vt:lpstr>
      <vt:lpstr>長単位検索を用いた二重目的語構文の語順の検討  Excel 上での語彙素のピボットテーブルの作成</vt:lpstr>
      <vt:lpstr>長単位検索を用いた二重目的語構文の語順の検討  ピボットテーブルによるガ-ニ-ヲ語順の述語の分布</vt:lpstr>
      <vt:lpstr>長単位検索を用いた二重目的語構文の語順の検討  前文脈の単語分割</vt:lpstr>
      <vt:lpstr>長単位検索を用いた二重目的語構文の語順の検討  ガ-ニ-ヲ要素と述語要素のピボットテーブル作成</vt:lpstr>
      <vt:lpstr>長単位検索を用いた二重目的語構文の語順の検討  ヲ要素（直接目的語）と述語語彙素の組み合わせの分布</vt:lpstr>
      <vt:lpstr>長単位検索を用いた二重目的語構文の語順の検討  注意点</vt:lpstr>
      <vt:lpstr>KOTONOHAで 利用できるコーパス</vt:lpstr>
      <vt:lpstr>『現代日本語書き言葉均衡コーパス』 BCCWJ    [Maekawa+ 2014]</vt:lpstr>
      <vt:lpstr>『国語研日本語ウェブコーパス』 NWJC    [Asahara+ 2014]</vt:lpstr>
      <vt:lpstr>『日本語話し言葉コーパス』 CSJ    [Maekawa+ 2000]</vt:lpstr>
      <vt:lpstr>『日本語日常会話コーパス』 CEJC（モニター公開版）  [Koiso+ 2018]</vt:lpstr>
      <vt:lpstr>『昭和話し言葉コーパス』 SSC（モニター公開版）　[丸山 2020]</vt:lpstr>
      <vt:lpstr>『名大会話コーパス』 NUCC     [Fujimura+ 2012]</vt:lpstr>
      <vt:lpstr>『現日研・職場談話コーパス』 CWPC   [柏野+ 2018]    </vt:lpstr>
      <vt:lpstr>『日本語歴史コーパス』 CHJ  [Kondo+ 2015]    </vt:lpstr>
      <vt:lpstr>『日本語諸方言コーパス』 COJADS（モニター公開版）　[Kibe+ 2018]</vt:lpstr>
      <vt:lpstr>『多言語母語の日本語学習者横断コーパス』 I-JAS    [迫田+ 2016]</vt:lpstr>
      <vt:lpstr>参考文献： まとめて検索 KOTONOHA</vt:lpstr>
      <vt:lpstr>参考文献： 利用申請方法</vt:lpstr>
      <vt:lpstr>参考文献： 分かち書きと形態論情報</vt:lpstr>
      <vt:lpstr>参考文献： KOTONOHA・中納言で利用できるコーパス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まとめて検索 KOTONOHA の概要</dc:title>
  <dc:creator/>
  <cp:lastModifiedBy/>
  <cp:revision>18</cp:revision>
  <dcterms:created xsi:type="dcterms:W3CDTF">2016-08-30T02:03:47Z</dcterms:created>
  <dcterms:modified xsi:type="dcterms:W3CDTF">2021-02-12T00:33:02Z</dcterms:modified>
</cp:coreProperties>
</file>